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073E940-C251-4B12-B140-22E30F586F3D}">
  <a:tblStyle styleId="{4073E940-C251-4B12-B140-22E30F586F3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BEB"/>
          </a:solidFill>
        </a:fill>
      </a:tcStyle>
    </a:wholeTbl>
    <a:band1H>
      <a:tcTxStyle b="off" i="off"/>
      <a:tcStyle>
        <a:fill>
          <a:solidFill>
            <a:srgbClr val="D4D4D4"/>
          </a:solidFill>
        </a:fill>
      </a:tcStyle>
    </a:band1H>
    <a:band2H>
      <a:tcTxStyle b="off" i="off"/>
    </a:band2H>
    <a:band1V>
      <a:tcTxStyle b="off" i="off"/>
      <a:tcStyle>
        <a:fill>
          <a:solidFill>
            <a:srgbClr val="D4D4D4"/>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5.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enturyGothi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 name="Shape 11"/>
        <p:cNvGrpSpPr/>
        <p:nvPr/>
      </p:nvGrpSpPr>
      <p:grpSpPr>
        <a:xfrm>
          <a:off x="0" y="0"/>
          <a:ext cx="0" cy="0"/>
          <a:chOff x="0" y="0"/>
          <a:chExt cx="0" cy="0"/>
        </a:xfrm>
      </p:grpSpPr>
      <p:sp>
        <p:nvSpPr>
          <p:cNvPr id="12" name="Google Shape;12;p2"/>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800"/>
              <a:buFont typeface="Century Gothic"/>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14" name="Google Shape;14;p2"/>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60"/>
              </a:spcBef>
              <a:spcAft>
                <a:spcPts val="0"/>
              </a:spcAft>
              <a:buSzPts val="1800"/>
              <a:buNone/>
              <a:defRPr sz="18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15" name="Google Shape;15;p2"/>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68" name="Shape 68"/>
        <p:cNvGrpSpPr/>
        <p:nvPr/>
      </p:nvGrpSpPr>
      <p:grpSpPr>
        <a:xfrm>
          <a:off x="0" y="0"/>
          <a:ext cx="0" cy="0"/>
          <a:chOff x="0" y="0"/>
          <a:chExt cx="0" cy="0"/>
        </a:xfrm>
      </p:grpSpPr>
      <p:sp>
        <p:nvSpPr>
          <p:cNvPr id="69" name="Google Shape;69;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txBody>
          <a:bodyPr anchorCtr="0" anchor="t" bIns="45700" lIns="91425" spcFirstLastPara="1" rIns="91425" wrap="square" tIns="45700"/>
          <a:lstStyle>
            <a:lvl1pPr lvl="0" marR="0" rtl="0" algn="ctr">
              <a:lnSpc>
                <a:spcPct val="100000"/>
              </a:lnSpc>
              <a:spcBef>
                <a:spcPts val="32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1pPr>
            <a:lvl2pPr lvl="1"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2pPr>
            <a:lvl3pPr lvl="2"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3pPr>
            <a:lvl4pPr lvl="3"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4pPr>
            <a:lvl5pPr lvl="4"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5pPr>
            <a:lvl6pPr lvl="5"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6pPr>
            <a:lvl7pPr lvl="6"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7pPr>
            <a:lvl8pPr lvl="7" marR="0" rtl="0" algn="l">
              <a:lnSpc>
                <a:spcPct val="100000"/>
              </a:lnSpc>
              <a:spcBef>
                <a:spcPts val="600"/>
              </a:spcBef>
              <a:spcAft>
                <a:spcPts val="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8pPr>
            <a:lvl9pPr lvl="8" marR="0" rtl="0" algn="l">
              <a:lnSpc>
                <a:spcPct val="100000"/>
              </a:lnSpc>
              <a:spcBef>
                <a:spcPts val="600"/>
              </a:spcBef>
              <a:spcAft>
                <a:spcPts val="600"/>
              </a:spcAft>
              <a:buClr>
                <a:schemeClr val="lt1"/>
              </a:buClr>
              <a:buSzPts val="1600"/>
              <a:buFont typeface="Arial"/>
              <a:buNone/>
              <a:defRPr b="0" i="0" sz="1600" u="none" cap="small" strike="noStrike">
                <a:solidFill>
                  <a:schemeClr val="lt1"/>
                </a:solidFill>
                <a:latin typeface="Century Gothic"/>
                <a:ea typeface="Century Gothic"/>
                <a:cs typeface="Century Gothic"/>
                <a:sym typeface="Century Gothic"/>
              </a:defRPr>
            </a:lvl9pPr>
          </a:lstStyle>
          <a:p/>
        </p:txBody>
      </p:sp>
      <p:sp>
        <p:nvSpPr>
          <p:cNvPr id="71" name="Google Shape;71;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72" name="Google Shape;72;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5" name="Shape 75"/>
        <p:cNvGrpSpPr/>
        <p:nvPr/>
      </p:nvGrpSpPr>
      <p:grpSpPr>
        <a:xfrm>
          <a:off x="0" y="0"/>
          <a:ext cx="0" cy="0"/>
          <a:chOff x="0" y="0"/>
          <a:chExt cx="0" cy="0"/>
        </a:xfrm>
      </p:grpSpPr>
      <p:sp>
        <p:nvSpPr>
          <p:cNvPr id="76" name="Google Shape;76;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78" name="Google Shape;78;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3" name="Google Shape;8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84" name="Google Shape;84;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Font typeface="Century Gothic"/>
              <a:buNone/>
              <a:defRPr/>
            </a:lvl1pPr>
            <a:lvl2pPr indent="-228600" lvl="1" marL="914400" algn="l">
              <a:lnSpc>
                <a:spcPct val="100000"/>
              </a:lnSpc>
              <a:spcBef>
                <a:spcPts val="600"/>
              </a:spcBef>
              <a:spcAft>
                <a:spcPts val="0"/>
              </a:spcAft>
              <a:buSzPts val="1800"/>
              <a:buFont typeface="Century Gothic"/>
              <a:buNone/>
              <a:defRPr/>
            </a:lvl2pPr>
            <a:lvl3pPr indent="-228600" lvl="2" marL="1371600" algn="l">
              <a:lnSpc>
                <a:spcPct val="100000"/>
              </a:lnSpc>
              <a:spcBef>
                <a:spcPts val="600"/>
              </a:spcBef>
              <a:spcAft>
                <a:spcPts val="0"/>
              </a:spcAft>
              <a:buSzPts val="1600"/>
              <a:buFont typeface="Century Gothic"/>
              <a:buNone/>
              <a:defRPr/>
            </a:lvl3pPr>
            <a:lvl4pPr indent="-228600" lvl="3" marL="1828800" algn="l">
              <a:lnSpc>
                <a:spcPct val="100000"/>
              </a:lnSpc>
              <a:spcBef>
                <a:spcPts val="600"/>
              </a:spcBef>
              <a:spcAft>
                <a:spcPts val="0"/>
              </a:spcAft>
              <a:buSzPts val="1400"/>
              <a:buFont typeface="Century Gothic"/>
              <a:buNone/>
              <a:defRPr/>
            </a:lvl4pPr>
            <a:lvl5pPr indent="-228600" lvl="4" marL="2286000" algn="l">
              <a:lnSpc>
                <a:spcPct val="100000"/>
              </a:lnSpc>
              <a:spcBef>
                <a:spcPts val="600"/>
              </a:spcBef>
              <a:spcAft>
                <a:spcPts val="0"/>
              </a:spcAft>
              <a:buSzPts val="1400"/>
              <a:buFont typeface="Century Gothic"/>
              <a:buNone/>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6" name="Google Shape;86;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400"/>
              </a:spcBef>
              <a:spcAft>
                <a:spcPts val="0"/>
              </a:spcAft>
              <a:buSzPts val="2000"/>
              <a:buNone/>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87" name="Google Shape;87;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0" name="Shape 90"/>
        <p:cNvGrpSpPr/>
        <p:nvPr/>
      </p:nvGrpSpPr>
      <p:grpSpPr>
        <a:xfrm>
          <a:off x="0" y="0"/>
          <a:ext cx="0" cy="0"/>
          <a:chOff x="0" y="0"/>
          <a:chExt cx="0" cy="0"/>
        </a:xfrm>
      </p:grpSpPr>
      <p:sp>
        <p:nvSpPr>
          <p:cNvPr id="91" name="Google Shape;91;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lstStyle>
            <a:lvl1pPr indent="-355600" lvl="0" marL="457200" algn="l">
              <a:lnSpc>
                <a:spcPct val="100000"/>
              </a:lnSpc>
              <a:spcBef>
                <a:spcPts val="400"/>
              </a:spcBef>
              <a:spcAft>
                <a:spcPts val="0"/>
              </a:spcAft>
              <a:buSzPts val="2000"/>
              <a:buChar char="•"/>
              <a:defRPr sz="2000">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93" name="Google Shape;93;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96"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8" name="Google Shape;98;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8000"/>
              <a:buFont typeface="Century Gothic"/>
              <a:buNone/>
            </a:pPr>
            <a:r>
              <a:rPr b="0" i="0" lang="en-US" sz="8000" u="none" cap="none" strike="noStrike">
                <a:solidFill>
                  <a:schemeClr val="accen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99" name="Google Shape;99;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480"/>
              </a:spcBef>
              <a:spcAft>
                <a:spcPts val="0"/>
              </a:spcAft>
              <a:buSzPts val="2400"/>
              <a:buNone/>
              <a:defRPr b="0" sz="24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1" name="Google Shape;101;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2" name="Google Shape;102;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5" name="Shape 105"/>
        <p:cNvGrpSpPr/>
        <p:nvPr/>
      </p:nvGrpSpPr>
      <p:grpSpPr>
        <a:xfrm>
          <a:off x="0" y="0"/>
          <a:ext cx="0" cy="0"/>
          <a:chOff x="0" y="0"/>
          <a:chExt cx="0" cy="0"/>
        </a:xfrm>
      </p:grpSpPr>
      <p:sp>
        <p:nvSpPr>
          <p:cNvPr id="106" name="Google Shape;106;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cap="none">
                <a:solidFill>
                  <a:schemeClr val="lt1"/>
                </a:solidFil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08" name="Google Shape;108;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lstStyle>
            <a:lvl1pPr indent="-228600" lvl="0" marL="457200" algn="l">
              <a:lnSpc>
                <a:spcPct val="100000"/>
              </a:lnSpc>
              <a:spcBef>
                <a:spcPts val="360"/>
              </a:spcBef>
              <a:spcAft>
                <a:spcPts val="0"/>
              </a:spcAft>
              <a:buSzPts val="1800"/>
              <a:buNone/>
              <a:defRPr sz="18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109" name="Google Shape;109;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2" name="Shape 112"/>
        <p:cNvGrpSpPr/>
        <p:nvPr/>
      </p:nvGrpSpPr>
      <p:grpSpPr>
        <a:xfrm>
          <a:off x="0" y="0"/>
          <a:ext cx="0" cy="0"/>
          <a:chOff x="0" y="0"/>
          <a:chExt cx="0" cy="0"/>
        </a:xfrm>
      </p:grpSpPr>
      <p:sp>
        <p:nvSpPr>
          <p:cNvPr id="113" name="Google Shape;113;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7"/>
          <p:cNvSpPr txBox="1"/>
          <p:nvPr>
            <p:ph idx="1" type="body"/>
          </p:nvPr>
        </p:nvSpPr>
        <p:spPr>
          <a:xfrm rot="5400000">
            <a:off x="4532311" y="-723900"/>
            <a:ext cx="3124201" cy="9905998"/>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15" name="Google Shape;115;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121" name="Google Shape;121;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100000"/>
              </a:lnSpc>
              <a:spcBef>
                <a:spcPts val="600"/>
              </a:spcBef>
              <a:spcAft>
                <a:spcPts val="600"/>
              </a:spcAft>
              <a:buSzPts val="1800"/>
              <a:buChar char="•"/>
              <a:defRPr/>
            </a:lvl9pPr>
          </a:lstStyle>
          <a:p/>
        </p:txBody>
      </p:sp>
      <p:sp>
        <p:nvSpPr>
          <p:cNvPr id="21" name="Google Shape;21;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 name="Shape 24"/>
        <p:cNvGrpSpPr/>
        <p:nvPr/>
      </p:nvGrpSpPr>
      <p:grpSpPr>
        <a:xfrm>
          <a:off x="0" y="0"/>
          <a:ext cx="0" cy="0"/>
          <a:chOff x="0" y="0"/>
          <a:chExt cx="0" cy="0"/>
        </a:xfrm>
      </p:grpSpPr>
      <p:sp>
        <p:nvSpPr>
          <p:cNvPr id="25" name="Google Shape;25;p4"/>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lstStyle>
            <a:lvl1pPr lvl="0" algn="l">
              <a:lnSpc>
                <a:spcPct val="100000"/>
              </a:lnSpc>
              <a:spcBef>
                <a:spcPts val="0"/>
              </a:spcBef>
              <a:spcAft>
                <a:spcPts val="0"/>
              </a:spcAft>
              <a:buClr>
                <a:schemeClr val="lt1"/>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lstStyle>
            <a:lvl1pPr indent="-355600" lvl="0" marL="457200" algn="l">
              <a:lnSpc>
                <a:spcPct val="100000"/>
              </a:lnSpc>
              <a:spcBef>
                <a:spcPts val="400"/>
              </a:spcBef>
              <a:spcAft>
                <a:spcPts val="0"/>
              </a:spcAft>
              <a:buSzPts val="2000"/>
              <a:buChar char="•"/>
              <a:defRPr sz="2000"/>
            </a:lvl1pPr>
            <a:lvl2pPr indent="-342900" lvl="1" marL="914400" algn="l">
              <a:lnSpc>
                <a:spcPct val="100000"/>
              </a:lnSpc>
              <a:spcBef>
                <a:spcPts val="600"/>
              </a:spcBef>
              <a:spcAft>
                <a:spcPts val="0"/>
              </a:spcAft>
              <a:buSzPts val="1800"/>
              <a:buChar char="•"/>
              <a:defRPr sz="1800"/>
            </a:lvl2pPr>
            <a:lvl3pPr indent="-330200" lvl="2" marL="1371600" algn="l">
              <a:lnSpc>
                <a:spcPct val="100000"/>
              </a:lnSpc>
              <a:spcBef>
                <a:spcPts val="600"/>
              </a:spcBef>
              <a:spcAft>
                <a:spcPts val="0"/>
              </a:spcAft>
              <a:buSzPts val="1600"/>
              <a:buChar char="•"/>
              <a:defRPr sz="16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17500" lvl="5" marL="2743200" algn="l">
              <a:lnSpc>
                <a:spcPct val="100000"/>
              </a:lnSpc>
              <a:spcBef>
                <a:spcPts val="600"/>
              </a:spcBef>
              <a:spcAft>
                <a:spcPts val="0"/>
              </a:spcAft>
              <a:buSzPts val="1400"/>
              <a:buChar char="•"/>
              <a:defRPr sz="1400"/>
            </a:lvl6pPr>
            <a:lvl7pPr indent="-317500" lvl="6" marL="3200400" algn="l">
              <a:lnSpc>
                <a:spcPct val="100000"/>
              </a:lnSpc>
              <a:spcBef>
                <a:spcPts val="600"/>
              </a:spcBef>
              <a:spcAft>
                <a:spcPts val="0"/>
              </a:spcAft>
              <a:buSzPts val="1400"/>
              <a:buChar char="•"/>
              <a:defRPr sz="1400"/>
            </a:lvl7pPr>
            <a:lvl8pPr indent="-317500" lvl="7" marL="3657600" algn="l">
              <a:lnSpc>
                <a:spcPct val="100000"/>
              </a:lnSpc>
              <a:spcBef>
                <a:spcPts val="600"/>
              </a:spcBef>
              <a:spcAft>
                <a:spcPts val="0"/>
              </a:spcAft>
              <a:buSzPts val="1400"/>
              <a:buChar char="•"/>
              <a:defRPr sz="1400"/>
            </a:lvl8pPr>
            <a:lvl9pPr indent="-317500" lvl="8" marL="4114800" algn="l">
              <a:lnSpc>
                <a:spcPct val="100000"/>
              </a:lnSpc>
              <a:spcBef>
                <a:spcPts val="600"/>
              </a:spcBef>
              <a:spcAft>
                <a:spcPts val="600"/>
              </a:spcAft>
              <a:buSzPts val="1400"/>
              <a:buChar char="•"/>
              <a:defRPr sz="1400"/>
            </a:lvl9pPr>
          </a:lstStyle>
          <a:p/>
        </p:txBody>
      </p:sp>
      <p:sp>
        <p:nvSpPr>
          <p:cNvPr id="27" name="Google Shape;27;p4"/>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lstStyle>
            <a:lvl1pPr indent="-228600" lvl="0" marL="457200" algn="l">
              <a:lnSpc>
                <a:spcPct val="100000"/>
              </a:lnSpc>
              <a:spcBef>
                <a:spcPts val="320"/>
              </a:spcBef>
              <a:spcAft>
                <a:spcPts val="0"/>
              </a:spcAft>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600"/>
              </a:spcBef>
              <a:spcAft>
                <a:spcPts val="0"/>
              </a:spcAft>
              <a:buSzPts val="900"/>
              <a:buNone/>
              <a:defRPr sz="900"/>
            </a:lvl4pPr>
            <a:lvl5pPr indent="-228600" lvl="4" marL="2286000" algn="l">
              <a:lnSpc>
                <a:spcPct val="100000"/>
              </a:lnSpc>
              <a:spcBef>
                <a:spcPts val="600"/>
              </a:spcBef>
              <a:spcAft>
                <a:spcPts val="0"/>
              </a:spcAft>
              <a:buSzPts val="900"/>
              <a:buNone/>
              <a:defRPr sz="900"/>
            </a:lvl5pPr>
            <a:lvl6pPr indent="-228600" lvl="5" marL="2743200" algn="l">
              <a:lnSpc>
                <a:spcPct val="100000"/>
              </a:lnSpc>
              <a:spcBef>
                <a:spcPts val="600"/>
              </a:spcBef>
              <a:spcAft>
                <a:spcPts val="0"/>
              </a:spcAft>
              <a:buSzPts val="900"/>
              <a:buNone/>
              <a:defRPr sz="900"/>
            </a:lvl6pPr>
            <a:lvl7pPr indent="-228600" lvl="6" marL="3200400" algn="l">
              <a:lnSpc>
                <a:spcPct val="100000"/>
              </a:lnSpc>
              <a:spcBef>
                <a:spcPts val="600"/>
              </a:spcBef>
              <a:spcAft>
                <a:spcPts val="0"/>
              </a:spcAft>
              <a:buSzPts val="900"/>
              <a:buNone/>
              <a:defRPr sz="900"/>
            </a:lvl7pPr>
            <a:lvl8pPr indent="-228600" lvl="7" marL="3657600" algn="l">
              <a:lnSpc>
                <a:spcPct val="100000"/>
              </a:lnSpc>
              <a:spcBef>
                <a:spcPts val="600"/>
              </a:spcBef>
              <a:spcAft>
                <a:spcPts val="0"/>
              </a:spcAft>
              <a:buSzPts val="900"/>
              <a:buNone/>
              <a:defRPr sz="900"/>
            </a:lvl8pPr>
            <a:lvl9pPr indent="-228600" lvl="8" marL="4114800" algn="l">
              <a:lnSpc>
                <a:spcPct val="100000"/>
              </a:lnSpc>
              <a:spcBef>
                <a:spcPts val="600"/>
              </a:spcBef>
              <a:spcAft>
                <a:spcPts val="600"/>
              </a:spcAft>
              <a:buSzPts val="900"/>
              <a:buNone/>
              <a:defRPr sz="900"/>
            </a:lvl9pPr>
          </a:lstStyle>
          <a:p/>
        </p:txBody>
      </p:sp>
      <p:sp>
        <p:nvSpPr>
          <p:cNvPr id="28" name="Google Shape;28;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lstStyle>
            <a:lvl1pPr lvl="0" algn="ctr">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lstStyle>
            <a:lvl1pPr lvl="0" algn="ctr">
              <a:lnSpc>
                <a:spcPct val="100000"/>
              </a:lnSpc>
              <a:spcBef>
                <a:spcPts val="420"/>
              </a:spcBef>
              <a:spcAft>
                <a:spcPts val="0"/>
              </a:spcAft>
              <a:buSzPts val="2100"/>
              <a:buNone/>
              <a:defRPr sz="2100">
                <a:solidFill>
                  <a:schemeClr val="lt1"/>
                </a:solidFill>
              </a:defRPr>
            </a:lvl1pPr>
            <a:lvl2pPr lvl="1" algn="ctr">
              <a:lnSpc>
                <a:spcPct val="100000"/>
              </a:lnSpc>
              <a:spcBef>
                <a:spcPts val="600"/>
              </a:spcBef>
              <a:spcAft>
                <a:spcPts val="0"/>
              </a:spcAft>
              <a:buSzPts val="1800"/>
              <a:buNone/>
              <a:defRPr>
                <a:solidFill>
                  <a:schemeClr val="lt1"/>
                </a:solidFill>
              </a:defRPr>
            </a:lvl2pPr>
            <a:lvl3pPr lvl="2" algn="ctr">
              <a:lnSpc>
                <a:spcPct val="100000"/>
              </a:lnSpc>
              <a:spcBef>
                <a:spcPts val="600"/>
              </a:spcBef>
              <a:spcAft>
                <a:spcPts val="0"/>
              </a:spcAft>
              <a:buSzPts val="1600"/>
              <a:buNone/>
              <a:defRPr>
                <a:solidFill>
                  <a:schemeClr val="lt1"/>
                </a:solidFill>
              </a:defRPr>
            </a:lvl3pPr>
            <a:lvl4pPr lvl="3" algn="ctr">
              <a:lnSpc>
                <a:spcPct val="100000"/>
              </a:lnSpc>
              <a:spcBef>
                <a:spcPts val="600"/>
              </a:spcBef>
              <a:spcAft>
                <a:spcPts val="0"/>
              </a:spcAft>
              <a:buSzPts val="1400"/>
              <a:buNone/>
              <a:defRPr>
                <a:solidFill>
                  <a:schemeClr val="lt1"/>
                </a:solidFill>
              </a:defRPr>
            </a:lvl4pPr>
            <a:lvl5pPr lvl="4" algn="ctr">
              <a:lnSpc>
                <a:spcPct val="100000"/>
              </a:lnSpc>
              <a:spcBef>
                <a:spcPts val="600"/>
              </a:spcBef>
              <a:spcAft>
                <a:spcPts val="0"/>
              </a:spcAft>
              <a:buSzPts val="1400"/>
              <a:buNone/>
              <a:defRPr>
                <a:solidFill>
                  <a:schemeClr val="lt1"/>
                </a:solidFill>
              </a:defRPr>
            </a:lvl5pPr>
            <a:lvl6pPr lvl="5" algn="ctr">
              <a:lnSpc>
                <a:spcPct val="100000"/>
              </a:lnSpc>
              <a:spcBef>
                <a:spcPts val="600"/>
              </a:spcBef>
              <a:spcAft>
                <a:spcPts val="0"/>
              </a:spcAft>
              <a:buSzPts val="1200"/>
              <a:buNone/>
              <a:defRPr>
                <a:solidFill>
                  <a:schemeClr val="lt1"/>
                </a:solidFill>
              </a:defRPr>
            </a:lvl6pPr>
            <a:lvl7pPr lvl="6" algn="ctr">
              <a:lnSpc>
                <a:spcPct val="100000"/>
              </a:lnSpc>
              <a:spcBef>
                <a:spcPts val="600"/>
              </a:spcBef>
              <a:spcAft>
                <a:spcPts val="0"/>
              </a:spcAft>
              <a:buSzPts val="1200"/>
              <a:buNone/>
              <a:defRPr>
                <a:solidFill>
                  <a:schemeClr val="lt1"/>
                </a:solidFill>
              </a:defRPr>
            </a:lvl7pPr>
            <a:lvl8pPr lvl="7" algn="ctr">
              <a:lnSpc>
                <a:spcPct val="100000"/>
              </a:lnSpc>
              <a:spcBef>
                <a:spcPts val="600"/>
              </a:spcBef>
              <a:spcAft>
                <a:spcPts val="0"/>
              </a:spcAft>
              <a:buSzPts val="1200"/>
              <a:buNone/>
              <a:defRPr>
                <a:solidFill>
                  <a:schemeClr val="lt1"/>
                </a:solidFill>
              </a:defRPr>
            </a:lvl8pPr>
            <a:lvl9pPr lvl="8" algn="ctr">
              <a:lnSpc>
                <a:spcPct val="100000"/>
              </a:lnSpc>
              <a:spcBef>
                <a:spcPts val="600"/>
              </a:spcBef>
              <a:spcAft>
                <a:spcPts val="600"/>
              </a:spcAft>
              <a:buSzPts val="1200"/>
              <a:buNone/>
              <a:defRPr>
                <a:solidFill>
                  <a:schemeClr val="lt1"/>
                </a:solidFill>
              </a:defRPr>
            </a:lvl9pPr>
          </a:lstStyle>
          <a:p/>
        </p:txBody>
      </p:sp>
      <p:sp>
        <p:nvSpPr>
          <p:cNvPr id="34" name="Google Shape;34;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7" name="Shape 37"/>
        <p:cNvGrpSpPr/>
        <p:nvPr/>
      </p:nvGrpSpPr>
      <p:grpSpPr>
        <a:xfrm>
          <a:off x="0" y="0"/>
          <a:ext cx="0" cy="0"/>
          <a:chOff x="0" y="0"/>
          <a:chExt cx="0" cy="0"/>
        </a:xfrm>
      </p:grpSpPr>
      <p:sp>
        <p:nvSpPr>
          <p:cNvPr id="38" name="Google Shape;38;p6"/>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lstStyle>
            <a:lvl1pPr lvl="0" algn="r">
              <a:lnSpc>
                <a:spcPct val="100000"/>
              </a:lnSpc>
              <a:spcBef>
                <a:spcPts val="0"/>
              </a:spcBef>
              <a:spcAft>
                <a:spcPts val="0"/>
              </a:spcAft>
              <a:buClr>
                <a:schemeClr val="lt1"/>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lstStyle>
            <a:lvl1pPr indent="-228600" lvl="0" marL="457200" algn="r">
              <a:lnSpc>
                <a:spcPct val="100000"/>
              </a:lnSpc>
              <a:spcBef>
                <a:spcPts val="400"/>
              </a:spcBef>
              <a:spcAft>
                <a:spcPts val="0"/>
              </a:spcAft>
              <a:buSzPts val="2000"/>
              <a:buNone/>
              <a:defRPr sz="2000">
                <a:solidFill>
                  <a:schemeClr val="lt1"/>
                </a:solidFill>
              </a:defRPr>
            </a:lvl1pPr>
            <a:lvl2pPr indent="-228600" lvl="1" marL="914400" algn="l">
              <a:lnSpc>
                <a:spcPct val="100000"/>
              </a:lnSpc>
              <a:spcBef>
                <a:spcPts val="600"/>
              </a:spcBef>
              <a:spcAft>
                <a:spcPts val="0"/>
              </a:spcAft>
              <a:buSzPts val="1800"/>
              <a:buNone/>
              <a:defRPr sz="1800">
                <a:solidFill>
                  <a:schemeClr val="lt1"/>
                </a:solidFill>
              </a:defRPr>
            </a:lvl2pPr>
            <a:lvl3pPr indent="-228600" lvl="2" marL="1371600" algn="l">
              <a:lnSpc>
                <a:spcPct val="100000"/>
              </a:lnSpc>
              <a:spcBef>
                <a:spcPts val="600"/>
              </a:spcBef>
              <a:spcAft>
                <a:spcPts val="0"/>
              </a:spcAft>
              <a:buSzPts val="1600"/>
              <a:buNone/>
              <a:defRPr sz="1600">
                <a:solidFill>
                  <a:schemeClr val="lt1"/>
                </a:solidFill>
              </a:defRPr>
            </a:lvl3pPr>
            <a:lvl4pPr indent="-228600" lvl="3" marL="1828800" algn="l">
              <a:lnSpc>
                <a:spcPct val="100000"/>
              </a:lnSpc>
              <a:spcBef>
                <a:spcPts val="600"/>
              </a:spcBef>
              <a:spcAft>
                <a:spcPts val="0"/>
              </a:spcAft>
              <a:buSzPts val="1400"/>
              <a:buNone/>
              <a:defRPr sz="1400">
                <a:solidFill>
                  <a:schemeClr val="lt1"/>
                </a:solidFill>
              </a:defRPr>
            </a:lvl4pPr>
            <a:lvl5pPr indent="-228600" lvl="4" marL="2286000" algn="l">
              <a:lnSpc>
                <a:spcPct val="100000"/>
              </a:lnSpc>
              <a:spcBef>
                <a:spcPts val="600"/>
              </a:spcBef>
              <a:spcAft>
                <a:spcPts val="0"/>
              </a:spcAft>
              <a:buSzPts val="1400"/>
              <a:buNone/>
              <a:defRPr sz="1400">
                <a:solidFill>
                  <a:schemeClr val="lt1"/>
                </a:solidFill>
              </a:defRPr>
            </a:lvl5pPr>
            <a:lvl6pPr indent="-228600" lvl="5" marL="2743200" algn="l">
              <a:lnSpc>
                <a:spcPct val="100000"/>
              </a:lnSpc>
              <a:spcBef>
                <a:spcPts val="600"/>
              </a:spcBef>
              <a:spcAft>
                <a:spcPts val="0"/>
              </a:spcAft>
              <a:buSzPts val="1400"/>
              <a:buNone/>
              <a:defRPr sz="1400">
                <a:solidFill>
                  <a:schemeClr val="lt1"/>
                </a:solidFill>
              </a:defRPr>
            </a:lvl6pPr>
            <a:lvl7pPr indent="-228600" lvl="6" marL="3200400" algn="l">
              <a:lnSpc>
                <a:spcPct val="100000"/>
              </a:lnSpc>
              <a:spcBef>
                <a:spcPts val="600"/>
              </a:spcBef>
              <a:spcAft>
                <a:spcPts val="0"/>
              </a:spcAft>
              <a:buSzPts val="1400"/>
              <a:buNone/>
              <a:defRPr sz="1400">
                <a:solidFill>
                  <a:schemeClr val="lt1"/>
                </a:solidFill>
              </a:defRPr>
            </a:lvl7pPr>
            <a:lvl8pPr indent="-228600" lvl="7" marL="3657600" algn="l">
              <a:lnSpc>
                <a:spcPct val="100000"/>
              </a:lnSpc>
              <a:spcBef>
                <a:spcPts val="600"/>
              </a:spcBef>
              <a:spcAft>
                <a:spcPts val="0"/>
              </a:spcAft>
              <a:buSzPts val="1400"/>
              <a:buNone/>
              <a:defRPr sz="1400">
                <a:solidFill>
                  <a:schemeClr val="lt1"/>
                </a:solidFill>
              </a:defRPr>
            </a:lvl8pPr>
            <a:lvl9pPr indent="-228600" lvl="8" marL="4114800" algn="l">
              <a:lnSpc>
                <a:spcPct val="100000"/>
              </a:lnSpc>
              <a:spcBef>
                <a:spcPts val="600"/>
              </a:spcBef>
              <a:spcAft>
                <a:spcPts val="600"/>
              </a:spcAft>
              <a:buSzPts val="1400"/>
              <a:buNone/>
              <a:defRPr sz="1400">
                <a:solidFill>
                  <a:schemeClr val="lt1"/>
                </a:solidFill>
              </a:defRPr>
            </a:lvl9pPr>
          </a:lstStyle>
          <a:p/>
        </p:txBody>
      </p:sp>
      <p:sp>
        <p:nvSpPr>
          <p:cNvPr id="40" name="Google Shape;40;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3" name="Shape 43"/>
        <p:cNvGrpSpPr/>
        <p:nvPr/>
      </p:nvGrpSpPr>
      <p:grpSpPr>
        <a:xfrm>
          <a:off x="0" y="0"/>
          <a:ext cx="0" cy="0"/>
          <a:chOff x="0" y="0"/>
          <a:chExt cx="0" cy="0"/>
        </a:xfrm>
      </p:grpSpPr>
      <p:sp>
        <p:nvSpPr>
          <p:cNvPr id="44" name="Google Shape;44;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7"/>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6" name="Google Shape;46;p7"/>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47" name="Google Shape;47;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8"/>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3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3" name="Google Shape;53;p8"/>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4" name="Google Shape;54;p8"/>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lstStyle>
            <a:lvl1pPr indent="-228600" lvl="0" marL="457200" algn="l">
              <a:lnSpc>
                <a:spcPct val="100000"/>
              </a:lnSpc>
              <a:spcBef>
                <a:spcPts val="560"/>
              </a:spcBef>
              <a:spcAft>
                <a:spcPts val="0"/>
              </a:spcAft>
              <a:buSzPts val="2800"/>
              <a:buNone/>
              <a:defRPr b="0" sz="2800"/>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600"/>
              </a:spcBef>
              <a:spcAft>
                <a:spcPts val="0"/>
              </a:spcAft>
              <a:buSzPts val="1600"/>
              <a:buNone/>
              <a:defRPr b="1" sz="1600"/>
            </a:lvl4pPr>
            <a:lvl5pPr indent="-228600" lvl="4" marL="2286000" algn="l">
              <a:lnSpc>
                <a:spcPct val="100000"/>
              </a:lnSpc>
              <a:spcBef>
                <a:spcPts val="600"/>
              </a:spcBef>
              <a:spcAft>
                <a:spcPts val="0"/>
              </a:spcAft>
              <a:buSzPts val="1600"/>
              <a:buNone/>
              <a:defRPr b="1" sz="1600"/>
            </a:lvl5pPr>
            <a:lvl6pPr indent="-228600" lvl="5" marL="2743200" algn="l">
              <a:lnSpc>
                <a:spcPct val="100000"/>
              </a:lnSpc>
              <a:spcBef>
                <a:spcPts val="600"/>
              </a:spcBef>
              <a:spcAft>
                <a:spcPts val="0"/>
              </a:spcAft>
              <a:buSzPts val="1600"/>
              <a:buNone/>
              <a:defRPr b="1" sz="1600"/>
            </a:lvl6pPr>
            <a:lvl7pPr indent="-228600" lvl="6" marL="3200400" algn="l">
              <a:lnSpc>
                <a:spcPct val="100000"/>
              </a:lnSpc>
              <a:spcBef>
                <a:spcPts val="600"/>
              </a:spcBef>
              <a:spcAft>
                <a:spcPts val="0"/>
              </a:spcAft>
              <a:buSzPts val="1600"/>
              <a:buNone/>
              <a:defRPr b="1" sz="1600"/>
            </a:lvl7pPr>
            <a:lvl8pPr indent="-228600" lvl="7" marL="3657600" algn="l">
              <a:lnSpc>
                <a:spcPct val="100000"/>
              </a:lnSpc>
              <a:spcBef>
                <a:spcPts val="600"/>
              </a:spcBef>
              <a:spcAft>
                <a:spcPts val="0"/>
              </a:spcAft>
              <a:buSzPts val="1600"/>
              <a:buNone/>
              <a:defRPr b="1" sz="1600"/>
            </a:lvl8pPr>
            <a:lvl9pPr indent="-228600" lvl="8" marL="4114800" algn="l">
              <a:lnSpc>
                <a:spcPct val="100000"/>
              </a:lnSpc>
              <a:spcBef>
                <a:spcPts val="600"/>
              </a:spcBef>
              <a:spcAft>
                <a:spcPts val="600"/>
              </a:spcAft>
              <a:buSzPts val="1600"/>
              <a:buNone/>
              <a:defRPr b="1" sz="1600"/>
            </a:lvl9pPr>
          </a:lstStyle>
          <a:p/>
        </p:txBody>
      </p:sp>
      <p:sp>
        <p:nvSpPr>
          <p:cNvPr id="55" name="Google Shape;55;p8"/>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SzPts val="1200"/>
              <a:buChar char="•"/>
              <a:defRPr sz="1200"/>
            </a:lvl5pPr>
            <a:lvl6pPr indent="-304800" lvl="5" marL="2743200" algn="l">
              <a:lnSpc>
                <a:spcPct val="100000"/>
              </a:lnSpc>
              <a:spcBef>
                <a:spcPts val="600"/>
              </a:spcBef>
              <a:spcAft>
                <a:spcPts val="0"/>
              </a:spcAft>
              <a:buSzPts val="1200"/>
              <a:buChar char="•"/>
              <a:defRPr sz="1200"/>
            </a:lvl6pPr>
            <a:lvl7pPr indent="-304800" lvl="6" marL="3200400" algn="l">
              <a:lnSpc>
                <a:spcPct val="100000"/>
              </a:lnSpc>
              <a:spcBef>
                <a:spcPts val="600"/>
              </a:spcBef>
              <a:spcAft>
                <a:spcPts val="0"/>
              </a:spcAft>
              <a:buSzPts val="1200"/>
              <a:buChar char="•"/>
              <a:defRPr sz="1200"/>
            </a:lvl7pPr>
            <a:lvl8pPr indent="-304800" lvl="7" marL="3657600" algn="l">
              <a:lnSpc>
                <a:spcPct val="100000"/>
              </a:lnSpc>
              <a:spcBef>
                <a:spcPts val="600"/>
              </a:spcBef>
              <a:spcAft>
                <a:spcPts val="0"/>
              </a:spcAft>
              <a:buSzPts val="1200"/>
              <a:buChar char="•"/>
              <a:defRPr sz="1200"/>
            </a:lvl8pPr>
            <a:lvl9pPr indent="-304800" lvl="8" marL="4114800" algn="l">
              <a:lnSpc>
                <a:spcPct val="100000"/>
              </a:lnSpc>
              <a:spcBef>
                <a:spcPts val="600"/>
              </a:spcBef>
              <a:spcAft>
                <a:spcPts val="600"/>
              </a:spcAft>
              <a:buSzPts val="1200"/>
              <a:buChar char="•"/>
              <a:defRPr sz="1200"/>
            </a:lvl9pPr>
          </a:lstStyle>
          <a:p/>
        </p:txBody>
      </p:sp>
      <p:sp>
        <p:nvSpPr>
          <p:cNvPr id="56" name="Google Shape;56;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9"/>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
        <p:nvSpPr>
          <p:cNvPr id="65" name="Google Shape;65;p10"/>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lstStyle>
            <a:lvl1pPr indent="-355600" lvl="0" marL="457200" marR="0" rtl="0" algn="l">
              <a:lnSpc>
                <a:spcPct val="100000"/>
              </a:lnSpc>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lnSpc>
                <a:spcPct val="100000"/>
              </a:lnSpc>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lnSpc>
                <a:spcPct val="100000"/>
              </a:lnSpc>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1" i="0" sz="900" u="none" cap="none" strike="noStrike">
                <a:solidFill>
                  <a:srgbClr val="BFBFBF"/>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900"/>
              <a:buFont typeface="Arial"/>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txBox="1"/>
          <p:nvPr>
            <p:ph type="title"/>
          </p:nvPr>
        </p:nvSpPr>
        <p:spPr>
          <a:xfrm>
            <a:off x="5625548" y="645106"/>
            <a:ext cx="5917523"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b="1" lang="en-US" sz="3600"/>
              <a:t>KBB CAPSTONE </a:t>
            </a:r>
            <a:br>
              <a:rPr b="1" lang="en-US" sz="3600"/>
            </a:br>
            <a:r>
              <a:rPr b="1" lang="en-US" sz="3600"/>
              <a:t>PRESENTATION</a:t>
            </a:r>
            <a:endParaRPr b="1" sz="3600"/>
          </a:p>
        </p:txBody>
      </p:sp>
      <p:sp>
        <p:nvSpPr>
          <p:cNvPr id="129" name="Google Shape;129;p19"/>
          <p:cNvSpPr txBox="1"/>
          <p:nvPr>
            <p:ph idx="1" type="body"/>
          </p:nvPr>
        </p:nvSpPr>
        <p:spPr>
          <a:xfrm>
            <a:off x="5625548" y="2902225"/>
            <a:ext cx="5917523" cy="2981049"/>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rPr lang="en-US" sz="2400"/>
              <a:t>Namrata Sharma, Grace Ye</a:t>
            </a:r>
            <a:endParaRPr sz="2400"/>
          </a:p>
          <a:p>
            <a:pPr indent="0" lvl="0" marL="0" rtl="0" algn="ctr">
              <a:lnSpc>
                <a:spcPct val="100000"/>
              </a:lnSpc>
              <a:spcBef>
                <a:spcPts val="960"/>
              </a:spcBef>
              <a:spcAft>
                <a:spcPts val="0"/>
              </a:spcAft>
              <a:buSzPts val="1800"/>
              <a:buNone/>
            </a:pPr>
            <a:r>
              <a:rPr lang="en-US" sz="2400"/>
              <a:t>Dante Bellins and Daniel palumbo</a:t>
            </a:r>
            <a:endParaRPr sz="2400"/>
          </a:p>
          <a:p>
            <a:pPr indent="0" lvl="0" marL="0" rtl="0" algn="ctr">
              <a:lnSpc>
                <a:spcPct val="100000"/>
              </a:lnSpc>
              <a:spcBef>
                <a:spcPts val="960"/>
              </a:spcBef>
              <a:spcAft>
                <a:spcPts val="0"/>
              </a:spcAft>
              <a:buSzPts val="1800"/>
              <a:buNone/>
            </a:pPr>
            <a:r>
              <a:rPr lang="en-US" sz="2400"/>
              <a:t>Georgetown Data Science Cohort 13</a:t>
            </a:r>
            <a:endParaRPr sz="2400"/>
          </a:p>
          <a:p>
            <a:pPr indent="0" lvl="0" marL="0" rtl="0" algn="ctr">
              <a:lnSpc>
                <a:spcPct val="100000"/>
              </a:lnSpc>
              <a:spcBef>
                <a:spcPts val="960"/>
              </a:spcBef>
              <a:spcAft>
                <a:spcPts val="0"/>
              </a:spcAft>
              <a:buSzPts val="1800"/>
              <a:buNone/>
            </a:pPr>
            <a:r>
              <a:rPr lang="en-US" sz="2400"/>
              <a:t>12/15/2018</a:t>
            </a:r>
            <a:endParaRPr sz="2400"/>
          </a:p>
        </p:txBody>
      </p:sp>
      <p:pic>
        <p:nvPicPr>
          <p:cNvPr id="130" name="Google Shape;130;p19"/>
          <p:cNvPicPr preferRelativeResize="0"/>
          <p:nvPr/>
        </p:nvPicPr>
        <p:blipFill rotWithShape="1">
          <a:blip r:embed="rId4">
            <a:alphaModFix/>
          </a:blip>
          <a:srcRect b="0" l="0" r="0" t="0"/>
          <a:stretch/>
        </p:blipFill>
        <p:spPr>
          <a:xfrm>
            <a:off x="737425" y="152400"/>
            <a:ext cx="4854223" cy="6553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pic>
        <p:nvPicPr>
          <p:cNvPr id="281" name="Google Shape;281;p28"/>
          <p:cNvPicPr preferRelativeResize="0"/>
          <p:nvPr/>
        </p:nvPicPr>
        <p:blipFill rotWithShape="1">
          <a:blip r:embed="rId4">
            <a:alphaModFix/>
          </a:blip>
          <a:srcRect b="0" l="0" r="0" t="0"/>
          <a:stretch/>
        </p:blipFill>
        <p:spPr>
          <a:xfrm>
            <a:off x="152400" y="1583700"/>
            <a:ext cx="11887194" cy="5006716"/>
          </a:xfrm>
          <a:prstGeom prst="rect">
            <a:avLst/>
          </a:prstGeom>
          <a:noFill/>
          <a:ln>
            <a:noFill/>
          </a:ln>
        </p:spPr>
      </p:pic>
      <p:sp>
        <p:nvSpPr>
          <p:cNvPr id="282" name="Google Shape;282;p28"/>
          <p:cNvSpPr txBox="1"/>
          <p:nvPr>
            <p:ph type="title"/>
          </p:nvPr>
        </p:nvSpPr>
        <p:spPr>
          <a:xfrm>
            <a:off x="0" y="0"/>
            <a:ext cx="11954700" cy="1431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l">
              <a:lnSpc>
                <a:spcPct val="100000"/>
              </a:lnSpc>
              <a:spcBef>
                <a:spcPts val="0"/>
              </a:spcBef>
              <a:spcAft>
                <a:spcPts val="0"/>
              </a:spcAft>
              <a:buClr>
                <a:schemeClr val="lt1"/>
              </a:buClr>
              <a:buSzPts val="3400"/>
              <a:buFont typeface="Century Gothic"/>
              <a:buNone/>
            </a:pPr>
            <a:r>
              <a:t/>
            </a:r>
            <a:endParaRPr sz="2000"/>
          </a:p>
          <a:p>
            <a:pPr indent="0" lvl="0" marL="0" rtl="0" algn="l">
              <a:lnSpc>
                <a:spcPct val="100000"/>
              </a:lnSpc>
              <a:spcBef>
                <a:spcPts val="0"/>
              </a:spcBef>
              <a:spcAft>
                <a:spcPts val="0"/>
              </a:spcAft>
              <a:buClr>
                <a:schemeClr val="lt1"/>
              </a:buClr>
              <a:buSzPts val="3400"/>
              <a:buFont typeface="Century Gothic"/>
              <a:buNone/>
            </a:pPr>
            <a:r>
              <a:rPr lang="en-US" sz="2000"/>
              <a:t>Average prices can vary by as much as $15k between makes. Less expensive makes tend to have a smaller price variance.</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29"/>
          <p:cNvSpPr txBox="1"/>
          <p:nvPr>
            <p:ph type="title"/>
          </p:nvPr>
        </p:nvSpPr>
        <p:spPr>
          <a:xfrm>
            <a:off x="489700" y="143640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3400"/>
          </a:p>
          <a:p>
            <a:pPr indent="0" lvl="0" marL="0" rtl="0" algn="ctr">
              <a:lnSpc>
                <a:spcPct val="100000"/>
              </a:lnSpc>
              <a:spcBef>
                <a:spcPts val="0"/>
              </a:spcBef>
              <a:spcAft>
                <a:spcPts val="0"/>
              </a:spcAft>
              <a:buClr>
                <a:schemeClr val="lt1"/>
              </a:buClr>
              <a:buSzPts val="3400"/>
              <a:buFont typeface="Century Gothic"/>
              <a:buNone/>
            </a:pPr>
            <a:r>
              <a:rPr lang="en-US" sz="2000"/>
              <a:t>There is a stark difference in the amount of listings between states, with NC possessing the most</a:t>
            </a:r>
            <a:endParaRPr sz="2000"/>
          </a:p>
        </p:txBody>
      </p:sp>
      <p:sp>
        <p:nvSpPr>
          <p:cNvPr id="288" name="Google Shape;288;p29"/>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89" name="Google Shape;289;p29"/>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0" name="Google Shape;290;p29"/>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91" name="Google Shape;291;p29"/>
          <p:cNvPicPr preferRelativeResize="0"/>
          <p:nvPr/>
        </p:nvPicPr>
        <p:blipFill rotWithShape="1">
          <a:blip r:embed="rId4">
            <a:alphaModFix/>
          </a:blip>
          <a:srcRect b="0" l="0" r="0" t="0"/>
          <a:stretch/>
        </p:blipFill>
        <p:spPr>
          <a:xfrm>
            <a:off x="4323708" y="0"/>
            <a:ext cx="7624283"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0"/>
          <p:cNvSpPr txBox="1"/>
          <p:nvPr>
            <p:ph type="title"/>
          </p:nvPr>
        </p:nvSpPr>
        <p:spPr>
          <a:xfrm>
            <a:off x="502125" y="1455025"/>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000"/>
          </a:p>
          <a:p>
            <a:pPr indent="0" lvl="0" marL="0" rtl="0" algn="ctr">
              <a:lnSpc>
                <a:spcPct val="100000"/>
              </a:lnSpc>
              <a:spcBef>
                <a:spcPts val="0"/>
              </a:spcBef>
              <a:spcAft>
                <a:spcPts val="0"/>
              </a:spcAft>
              <a:buClr>
                <a:schemeClr val="lt1"/>
              </a:buClr>
              <a:buSzPts val="3400"/>
              <a:buFont typeface="Century Gothic"/>
              <a:buNone/>
            </a:pPr>
            <a:r>
              <a:rPr lang="en-US" sz="2000"/>
              <a:t>The price trends between makes and states interact in interesting ways, and also reveal a few gaps in our dataset.</a:t>
            </a:r>
            <a:endParaRPr sz="3400"/>
          </a:p>
        </p:txBody>
      </p:sp>
      <p:sp>
        <p:nvSpPr>
          <p:cNvPr id="297" name="Google Shape;297;p30"/>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98" name="Google Shape;298;p30"/>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99" name="Google Shape;299;p30"/>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00" name="Google Shape;300;p30"/>
          <p:cNvPicPr preferRelativeResize="0"/>
          <p:nvPr/>
        </p:nvPicPr>
        <p:blipFill rotWithShape="1">
          <a:blip r:embed="rId4">
            <a:alphaModFix/>
          </a:blip>
          <a:srcRect b="0" l="0" r="0" t="0"/>
          <a:stretch/>
        </p:blipFill>
        <p:spPr>
          <a:xfrm>
            <a:off x="4297680" y="0"/>
            <a:ext cx="771144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1"/>
          <p:cNvSpPr txBox="1"/>
          <p:nvPr>
            <p:ph type="title"/>
          </p:nvPr>
        </p:nvSpPr>
        <p:spPr>
          <a:xfrm>
            <a:off x="537285" y="13910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age is mostly uniform, with it leaning slightly older in the MidWest and New Jersey as an outlier.</a:t>
            </a:r>
            <a:endParaRPr sz="2000"/>
          </a:p>
        </p:txBody>
      </p:sp>
      <p:sp>
        <p:nvSpPr>
          <p:cNvPr id="306" name="Google Shape;306;p31"/>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07" name="Google Shape;307;p31"/>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08" name="Google Shape;308;p31"/>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09" name="Google Shape;309;p31"/>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Years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10" name="Google Shape;310;p31"/>
          <p:cNvSpPr txBox="1"/>
          <p:nvPr/>
        </p:nvSpPr>
        <p:spPr>
          <a:xfrm>
            <a:off x="11416175" y="50172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a:t>
            </a:r>
            <a:endParaRPr b="0" i="0" sz="1400" u="none" cap="none" strike="noStrike">
              <a:solidFill>
                <a:srgbClr val="FFFFFF"/>
              </a:solidFill>
              <a:latin typeface="Arial"/>
              <a:ea typeface="Arial"/>
              <a:cs typeface="Arial"/>
              <a:sym typeface="Arial"/>
            </a:endParaRPr>
          </a:p>
        </p:txBody>
      </p:sp>
      <p:sp>
        <p:nvSpPr>
          <p:cNvPr id="311" name="Google Shape;311;p31"/>
          <p:cNvSpPr txBox="1"/>
          <p:nvPr/>
        </p:nvSpPr>
        <p:spPr>
          <a:xfrm>
            <a:off x="11416175" y="42565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a:t>
            </a:r>
            <a:endParaRPr b="0" i="0" sz="1400" u="none" cap="none" strike="noStrike">
              <a:solidFill>
                <a:srgbClr val="FFFFFF"/>
              </a:solidFill>
              <a:latin typeface="Arial"/>
              <a:ea typeface="Arial"/>
              <a:cs typeface="Arial"/>
              <a:sym typeface="Arial"/>
            </a:endParaRPr>
          </a:p>
        </p:txBody>
      </p:sp>
      <p:sp>
        <p:nvSpPr>
          <p:cNvPr id="312" name="Google Shape;312;p31"/>
          <p:cNvSpPr txBox="1"/>
          <p:nvPr/>
        </p:nvSpPr>
        <p:spPr>
          <a:xfrm>
            <a:off x="11416175" y="18706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a:t>
            </a:r>
            <a:endParaRPr b="0" i="0" sz="1400" u="none" cap="none" strike="noStrike">
              <a:solidFill>
                <a:srgbClr val="FFFFFF"/>
              </a:solidFill>
              <a:latin typeface="Arial"/>
              <a:ea typeface="Arial"/>
              <a:cs typeface="Arial"/>
              <a:sym typeface="Arial"/>
            </a:endParaRPr>
          </a:p>
        </p:txBody>
      </p:sp>
      <p:sp>
        <p:nvSpPr>
          <p:cNvPr id="313" name="Google Shape;313;p31"/>
          <p:cNvSpPr txBox="1"/>
          <p:nvPr/>
        </p:nvSpPr>
        <p:spPr>
          <a:xfrm>
            <a:off x="11416175" y="26218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a:t>
            </a:r>
            <a:endParaRPr b="0" i="0" sz="1400" u="none" cap="none" strike="noStrike">
              <a:solidFill>
                <a:srgbClr val="FFFFFF"/>
              </a:solidFill>
              <a:latin typeface="Arial"/>
              <a:ea typeface="Arial"/>
              <a:cs typeface="Arial"/>
              <a:sym typeface="Arial"/>
            </a:endParaRPr>
          </a:p>
        </p:txBody>
      </p:sp>
      <p:sp>
        <p:nvSpPr>
          <p:cNvPr id="314" name="Google Shape;314;p31"/>
          <p:cNvSpPr txBox="1"/>
          <p:nvPr/>
        </p:nvSpPr>
        <p:spPr>
          <a:xfrm>
            <a:off x="11416175" y="34844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a:t>
            </a:r>
            <a:endParaRPr b="0" i="0" sz="1400" u="none" cap="none" strike="noStrike">
              <a:solidFill>
                <a:srgbClr val="FFFFFF"/>
              </a:solidFill>
              <a:latin typeface="Arial"/>
              <a:ea typeface="Arial"/>
              <a:cs typeface="Arial"/>
              <a:sym typeface="Arial"/>
            </a:endParaRPr>
          </a:p>
        </p:txBody>
      </p:sp>
      <p:sp>
        <p:nvSpPr>
          <p:cNvPr id="315" name="Google Shape;315;p31"/>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Age of Used Vehicles</a:t>
            </a:r>
            <a:endParaRPr b="0" i="0" sz="3000" u="none" cap="none" strike="noStrike">
              <a:solidFill>
                <a:srgbClr val="FFFFFF"/>
              </a:solidFill>
              <a:latin typeface="Arial"/>
              <a:ea typeface="Arial"/>
              <a:cs typeface="Arial"/>
              <a:sym typeface="Arial"/>
            </a:endParaRPr>
          </a:p>
        </p:txBody>
      </p:sp>
      <p:pic>
        <p:nvPicPr>
          <p:cNvPr id="316" name="Google Shape;316;p31"/>
          <p:cNvPicPr preferRelativeResize="0"/>
          <p:nvPr/>
        </p:nvPicPr>
        <p:blipFill rotWithShape="1">
          <a:blip r:embed="rId4">
            <a:alphaModFix/>
          </a:blip>
          <a:srcRect b="0" l="0" r="0" t="0"/>
          <a:stretch/>
        </p:blipFill>
        <p:spPr>
          <a:xfrm>
            <a:off x="2967525" y="106175"/>
            <a:ext cx="9734400" cy="6489600"/>
          </a:xfrm>
          <a:prstGeom prst="rect">
            <a:avLst/>
          </a:prstGeom>
          <a:noFill/>
          <a:ln>
            <a:noFill/>
          </a:ln>
          <a:effectLst>
            <a:outerShdw blurRad="57150" rotWithShape="0" algn="bl" dir="5400000" dist="19050">
              <a:srgbClr val="000000">
                <a:alpha val="49800"/>
              </a:srgbClr>
            </a:outerShdw>
            <a:reflection blurRad="0" dir="5400000" dist="38100" endA="0" endPos="30000" fadeDir="5400012" kx="0" rotWithShape="0" algn="bl" stPos="0" sy="-100000" ky="0"/>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2"/>
          <p:cNvSpPr txBox="1"/>
          <p:nvPr>
            <p:ph type="title"/>
          </p:nvPr>
        </p:nvSpPr>
        <p:spPr>
          <a:xfrm>
            <a:off x="562110" y="1372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mileage varies more, but follows a very similar pattern to the age, with MidWest being the oldest.</a:t>
            </a:r>
            <a:endParaRPr sz="2000"/>
          </a:p>
        </p:txBody>
      </p:sp>
      <p:sp>
        <p:nvSpPr>
          <p:cNvPr id="322" name="Google Shape;322;p32"/>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23" name="Google Shape;323;p32"/>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24" name="Google Shape;324;p32"/>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25" name="Google Shape;325;p32"/>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Miles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26" name="Google Shape;326;p32"/>
          <p:cNvSpPr txBox="1"/>
          <p:nvPr/>
        </p:nvSpPr>
        <p:spPr>
          <a:xfrm>
            <a:off x="11416175" y="477782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50k</a:t>
            </a:r>
            <a:endParaRPr b="0" i="0" sz="1400" u="none" cap="none" strike="noStrike">
              <a:solidFill>
                <a:srgbClr val="FFFFFF"/>
              </a:solidFill>
              <a:latin typeface="Arial"/>
              <a:ea typeface="Arial"/>
              <a:cs typeface="Arial"/>
              <a:sym typeface="Arial"/>
            </a:endParaRPr>
          </a:p>
        </p:txBody>
      </p:sp>
      <p:sp>
        <p:nvSpPr>
          <p:cNvPr id="327" name="Google Shape;327;p32"/>
          <p:cNvSpPr txBox="1"/>
          <p:nvPr/>
        </p:nvSpPr>
        <p:spPr>
          <a:xfrm>
            <a:off x="11416175" y="41189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55k</a:t>
            </a:r>
            <a:endParaRPr b="0" i="0" sz="1400" u="none" cap="none" strike="noStrike">
              <a:solidFill>
                <a:srgbClr val="FFFFFF"/>
              </a:solidFill>
              <a:latin typeface="Arial"/>
              <a:ea typeface="Arial"/>
              <a:cs typeface="Arial"/>
              <a:sym typeface="Arial"/>
            </a:endParaRPr>
          </a:p>
        </p:txBody>
      </p:sp>
      <p:sp>
        <p:nvSpPr>
          <p:cNvPr id="328" name="Google Shape;328;p32"/>
          <p:cNvSpPr txBox="1"/>
          <p:nvPr/>
        </p:nvSpPr>
        <p:spPr>
          <a:xfrm>
            <a:off x="11416175" y="14558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75k</a:t>
            </a:r>
            <a:endParaRPr b="0" i="0" sz="1400" u="none" cap="none" strike="noStrike">
              <a:solidFill>
                <a:srgbClr val="FFFFFF"/>
              </a:solidFill>
              <a:latin typeface="Arial"/>
              <a:ea typeface="Arial"/>
              <a:cs typeface="Arial"/>
              <a:sym typeface="Arial"/>
            </a:endParaRPr>
          </a:p>
        </p:txBody>
      </p:sp>
      <p:sp>
        <p:nvSpPr>
          <p:cNvPr id="329" name="Google Shape;329;p32"/>
          <p:cNvSpPr txBox="1"/>
          <p:nvPr/>
        </p:nvSpPr>
        <p:spPr>
          <a:xfrm>
            <a:off x="11416175" y="2106225"/>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70k</a:t>
            </a:r>
            <a:endParaRPr b="0" i="0" sz="1400" u="none" cap="none" strike="noStrike">
              <a:solidFill>
                <a:srgbClr val="FFFFFF"/>
              </a:solidFill>
              <a:latin typeface="Arial"/>
              <a:ea typeface="Arial"/>
              <a:cs typeface="Arial"/>
              <a:sym typeface="Arial"/>
            </a:endParaRPr>
          </a:p>
        </p:txBody>
      </p:sp>
      <p:sp>
        <p:nvSpPr>
          <p:cNvPr id="330" name="Google Shape;330;p32"/>
          <p:cNvSpPr txBox="1"/>
          <p:nvPr/>
        </p:nvSpPr>
        <p:spPr>
          <a:xfrm>
            <a:off x="11416175" y="27873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65k</a:t>
            </a:r>
            <a:endParaRPr b="0" i="0" sz="1400" u="none" cap="none" strike="noStrike">
              <a:solidFill>
                <a:srgbClr val="FFFFFF"/>
              </a:solidFill>
              <a:latin typeface="Arial"/>
              <a:ea typeface="Arial"/>
              <a:cs typeface="Arial"/>
              <a:sym typeface="Arial"/>
            </a:endParaRPr>
          </a:p>
        </p:txBody>
      </p:sp>
      <p:sp>
        <p:nvSpPr>
          <p:cNvPr id="331" name="Google Shape;331;p32"/>
          <p:cNvSpPr txBox="1"/>
          <p:nvPr/>
        </p:nvSpPr>
        <p:spPr>
          <a:xfrm>
            <a:off x="11416175" y="3459963"/>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60k</a:t>
            </a:r>
            <a:endParaRPr b="0" i="0" sz="1400" u="none" cap="none" strike="noStrike">
              <a:solidFill>
                <a:srgbClr val="FFFFFF"/>
              </a:solidFill>
              <a:latin typeface="Arial"/>
              <a:ea typeface="Arial"/>
              <a:cs typeface="Arial"/>
              <a:sym typeface="Arial"/>
            </a:endParaRPr>
          </a:p>
        </p:txBody>
      </p:sp>
      <p:sp>
        <p:nvSpPr>
          <p:cNvPr id="332" name="Google Shape;332;p32"/>
          <p:cNvSpPr txBox="1"/>
          <p:nvPr/>
        </p:nvSpPr>
        <p:spPr>
          <a:xfrm>
            <a:off x="5364750" y="528350"/>
            <a:ext cx="59928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Mileage of Used Vehicles</a:t>
            </a:r>
            <a:endParaRPr b="0" i="0" sz="3000" u="none" cap="none" strike="noStrike">
              <a:solidFill>
                <a:srgbClr val="FFFFFF"/>
              </a:solidFill>
              <a:latin typeface="Arial"/>
              <a:ea typeface="Arial"/>
              <a:cs typeface="Arial"/>
              <a:sym typeface="Arial"/>
            </a:endParaRPr>
          </a:p>
        </p:txBody>
      </p:sp>
      <p:sp>
        <p:nvSpPr>
          <p:cNvPr id="333" name="Google Shape;333;p32"/>
          <p:cNvSpPr txBox="1"/>
          <p:nvPr/>
        </p:nvSpPr>
        <p:spPr>
          <a:xfrm>
            <a:off x="11416175" y="54367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45k</a:t>
            </a:r>
            <a:endParaRPr b="0" i="0" sz="1400" u="none" cap="none" strike="noStrike">
              <a:solidFill>
                <a:srgbClr val="FFFFFF"/>
              </a:solidFill>
              <a:latin typeface="Arial"/>
              <a:ea typeface="Arial"/>
              <a:cs typeface="Arial"/>
              <a:sym typeface="Arial"/>
            </a:endParaRPr>
          </a:p>
        </p:txBody>
      </p:sp>
      <p:pic>
        <p:nvPicPr>
          <p:cNvPr id="334" name="Google Shape;334;p32"/>
          <p:cNvPicPr preferRelativeResize="0"/>
          <p:nvPr/>
        </p:nvPicPr>
        <p:blipFill rotWithShape="1">
          <a:blip r:embed="rId4">
            <a:alphaModFix/>
          </a:blip>
          <a:srcRect b="0" l="0" r="0" t="0"/>
          <a:stretch/>
        </p:blipFill>
        <p:spPr>
          <a:xfrm>
            <a:off x="2905700" y="102925"/>
            <a:ext cx="9789725" cy="652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3"/>
          <p:cNvSpPr txBox="1"/>
          <p:nvPr>
            <p:ph type="title"/>
          </p:nvPr>
        </p:nvSpPr>
        <p:spPr>
          <a:xfrm>
            <a:off x="531085" y="14883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2800"/>
              <a:t>EXPLORATORY DATA ANALYSIS</a:t>
            </a:r>
            <a:endParaRPr sz="2800"/>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Average prices are higher in the MidWest. WY stands out for having more trucks available than cars or SUVs.</a:t>
            </a:r>
            <a:endParaRPr sz="2000"/>
          </a:p>
        </p:txBody>
      </p:sp>
      <p:sp>
        <p:nvSpPr>
          <p:cNvPr id="340" name="Google Shape;340;p33"/>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41" name="Google Shape;341;p33"/>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342" name="Google Shape;342;p33"/>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343" name="Google Shape;343;p33"/>
          <p:cNvSpPr txBox="1"/>
          <p:nvPr/>
        </p:nvSpPr>
        <p:spPr>
          <a:xfrm>
            <a:off x="10959900" y="1147850"/>
            <a:ext cx="7467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USD</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44" name="Google Shape;344;p33"/>
          <p:cNvSpPr txBox="1"/>
          <p:nvPr/>
        </p:nvSpPr>
        <p:spPr>
          <a:xfrm>
            <a:off x="11416175" y="52583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16k</a:t>
            </a:r>
            <a:endParaRPr b="0" i="0" sz="1400" u="none" cap="none" strike="noStrike">
              <a:solidFill>
                <a:srgbClr val="FFFFFF"/>
              </a:solidFill>
              <a:latin typeface="Arial"/>
              <a:ea typeface="Arial"/>
              <a:cs typeface="Arial"/>
              <a:sym typeface="Arial"/>
            </a:endParaRPr>
          </a:p>
        </p:txBody>
      </p:sp>
      <p:sp>
        <p:nvSpPr>
          <p:cNvPr id="345" name="Google Shape;345;p33"/>
          <p:cNvSpPr txBox="1"/>
          <p:nvPr/>
        </p:nvSpPr>
        <p:spPr>
          <a:xfrm>
            <a:off x="11416175" y="4565475"/>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18k</a:t>
            </a:r>
            <a:endParaRPr b="0" i="0" sz="1400" u="none" cap="none" strike="noStrike">
              <a:solidFill>
                <a:srgbClr val="FFFFFF"/>
              </a:solidFill>
              <a:latin typeface="Arial"/>
              <a:ea typeface="Arial"/>
              <a:cs typeface="Arial"/>
              <a:sym typeface="Arial"/>
            </a:endParaRPr>
          </a:p>
        </p:txBody>
      </p:sp>
      <p:sp>
        <p:nvSpPr>
          <p:cNvPr id="346" name="Google Shape;346;p33"/>
          <p:cNvSpPr txBox="1"/>
          <p:nvPr/>
        </p:nvSpPr>
        <p:spPr>
          <a:xfrm>
            <a:off x="11416175" y="168255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26k</a:t>
            </a:r>
            <a:endParaRPr b="0" i="0" sz="1400" u="none" cap="none" strike="noStrike">
              <a:solidFill>
                <a:srgbClr val="FFFFFF"/>
              </a:solidFill>
              <a:latin typeface="Arial"/>
              <a:ea typeface="Arial"/>
              <a:cs typeface="Arial"/>
              <a:sym typeface="Arial"/>
            </a:endParaRPr>
          </a:p>
        </p:txBody>
      </p:sp>
      <p:sp>
        <p:nvSpPr>
          <p:cNvPr id="347" name="Google Shape;347;p33"/>
          <p:cNvSpPr txBox="1"/>
          <p:nvPr/>
        </p:nvSpPr>
        <p:spPr>
          <a:xfrm>
            <a:off x="11416175" y="2353250"/>
            <a:ext cx="603900" cy="34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24k</a:t>
            </a:r>
            <a:endParaRPr b="0" i="0" sz="1400" u="none" cap="none" strike="noStrike">
              <a:solidFill>
                <a:srgbClr val="FFFFFF"/>
              </a:solidFill>
              <a:latin typeface="Arial"/>
              <a:ea typeface="Arial"/>
              <a:cs typeface="Arial"/>
              <a:sym typeface="Arial"/>
            </a:endParaRPr>
          </a:p>
        </p:txBody>
      </p:sp>
      <p:sp>
        <p:nvSpPr>
          <p:cNvPr id="348" name="Google Shape;348;p33"/>
          <p:cNvSpPr txBox="1"/>
          <p:nvPr/>
        </p:nvSpPr>
        <p:spPr>
          <a:xfrm>
            <a:off x="11416175" y="30326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22k</a:t>
            </a:r>
            <a:endParaRPr b="0" i="0" sz="1400" u="none" cap="none" strike="noStrike">
              <a:solidFill>
                <a:srgbClr val="FFFFFF"/>
              </a:solidFill>
              <a:latin typeface="Arial"/>
              <a:ea typeface="Arial"/>
              <a:cs typeface="Arial"/>
              <a:sym typeface="Arial"/>
            </a:endParaRPr>
          </a:p>
        </p:txBody>
      </p:sp>
      <p:sp>
        <p:nvSpPr>
          <p:cNvPr id="349" name="Google Shape;349;p33"/>
          <p:cNvSpPr txBox="1"/>
          <p:nvPr/>
        </p:nvSpPr>
        <p:spPr>
          <a:xfrm>
            <a:off x="11416175" y="3841500"/>
            <a:ext cx="603900" cy="45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20k</a:t>
            </a:r>
            <a:endParaRPr b="0" i="0" sz="1400" u="none" cap="none" strike="noStrike">
              <a:solidFill>
                <a:srgbClr val="FFFFFF"/>
              </a:solidFill>
              <a:latin typeface="Arial"/>
              <a:ea typeface="Arial"/>
              <a:cs typeface="Arial"/>
              <a:sym typeface="Arial"/>
            </a:endParaRPr>
          </a:p>
        </p:txBody>
      </p:sp>
      <p:sp>
        <p:nvSpPr>
          <p:cNvPr id="350" name="Google Shape;350;p33"/>
          <p:cNvSpPr txBox="1"/>
          <p:nvPr/>
        </p:nvSpPr>
        <p:spPr>
          <a:xfrm>
            <a:off x="5364750" y="528350"/>
            <a:ext cx="5309400" cy="6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Arial"/>
                <a:ea typeface="Arial"/>
                <a:cs typeface="Arial"/>
                <a:sym typeface="Arial"/>
              </a:rPr>
              <a:t>Mean Price of Used Vehicles</a:t>
            </a:r>
            <a:endParaRPr b="0" i="0" sz="3000" u="none" cap="none" strike="noStrike">
              <a:solidFill>
                <a:srgbClr val="FFFFFF"/>
              </a:solidFill>
              <a:latin typeface="Arial"/>
              <a:ea typeface="Arial"/>
              <a:cs typeface="Arial"/>
              <a:sym typeface="Arial"/>
            </a:endParaRPr>
          </a:p>
        </p:txBody>
      </p:sp>
      <p:pic>
        <p:nvPicPr>
          <p:cNvPr id="351" name="Google Shape;351;p33"/>
          <p:cNvPicPr preferRelativeResize="0"/>
          <p:nvPr/>
        </p:nvPicPr>
        <p:blipFill rotWithShape="1">
          <a:blip r:embed="rId4">
            <a:alphaModFix/>
          </a:blip>
          <a:srcRect b="12188" l="-560" r="559" t="-12190"/>
          <a:stretch/>
        </p:blipFill>
        <p:spPr>
          <a:xfrm>
            <a:off x="2795263" y="-704725"/>
            <a:ext cx="9864576" cy="6576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494402" y="1600200"/>
            <a:ext cx="3549121" cy="270784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2400"/>
              <a:buNone/>
            </a:pPr>
            <a:r>
              <a:rPr lang="en-US" sz="2800"/>
              <a:t>MODEL SELECTION METHODOLOGY</a:t>
            </a:r>
            <a:br>
              <a:rPr lang="en-US" sz="3200"/>
            </a:br>
            <a:br>
              <a:rPr lang="en-US"/>
            </a:br>
            <a:r>
              <a:rPr lang="en-US" sz="2000"/>
              <a:t>Chronological timeline of best fit model selection</a:t>
            </a:r>
            <a:endParaRPr/>
          </a:p>
        </p:txBody>
      </p:sp>
      <p:sp>
        <p:nvSpPr>
          <p:cNvPr id="357" name="Google Shape;357;p34"/>
          <p:cNvSpPr txBox="1"/>
          <p:nvPr>
            <p:ph idx="1" type="body"/>
          </p:nvPr>
        </p:nvSpPr>
        <p:spPr>
          <a:xfrm>
            <a:off x="4250917" y="105508"/>
            <a:ext cx="7820921" cy="6673361"/>
          </a:xfrm>
          <a:prstGeom prst="rect">
            <a:avLst/>
          </a:prstGeom>
          <a:noFill/>
          <a:ln>
            <a:noFill/>
          </a:ln>
        </p:spPr>
        <p:txBody>
          <a:bodyPr anchorCtr="0" anchor="ctr" bIns="45700" lIns="91425" spcFirstLastPara="1" rIns="91425" wrap="square" tIns="45700">
            <a:noAutofit/>
          </a:bodyPr>
          <a:lstStyle/>
          <a:p>
            <a:pPr indent="-355600" lvl="0" marL="457200" rtl="0" algn="l">
              <a:lnSpc>
                <a:spcPct val="100000"/>
              </a:lnSpc>
              <a:spcBef>
                <a:spcPts val="400"/>
              </a:spcBef>
              <a:spcAft>
                <a:spcPts val="0"/>
              </a:spcAft>
              <a:buSzPts val="2000"/>
              <a:buFont typeface="Noto Sans Symbols"/>
              <a:buChar char="❖"/>
            </a:pPr>
            <a:r>
              <a:rPr lang="en-US"/>
              <a:t>PHASE I</a:t>
            </a:r>
            <a:endParaRPr/>
          </a:p>
          <a:p>
            <a:pPr indent="-342900" lvl="1" marL="914400" rtl="0" algn="l">
              <a:lnSpc>
                <a:spcPct val="100000"/>
              </a:lnSpc>
              <a:spcBef>
                <a:spcPts val="600"/>
              </a:spcBef>
              <a:spcAft>
                <a:spcPts val="0"/>
              </a:spcAft>
              <a:buSzPts val="1800"/>
              <a:buChar char="•"/>
            </a:pPr>
            <a:r>
              <a:rPr lang="en-US"/>
              <a:t>1.3 Million Instances with 25 features (Pearson)</a:t>
            </a:r>
            <a:endParaRPr/>
          </a:p>
          <a:p>
            <a:pPr indent="-342900" lvl="1" marL="914400" rtl="0" algn="l">
              <a:lnSpc>
                <a:spcPct val="100000"/>
              </a:lnSpc>
              <a:spcBef>
                <a:spcPts val="600"/>
              </a:spcBef>
              <a:spcAft>
                <a:spcPts val="0"/>
              </a:spcAft>
              <a:buSzPts val="1800"/>
              <a:buChar char="•"/>
            </a:pPr>
            <a:r>
              <a:rPr lang="en-US"/>
              <a:t>Executed eight Models from four Families</a:t>
            </a:r>
            <a:endParaRPr/>
          </a:p>
          <a:p>
            <a:pPr indent="-330200" lvl="2" marL="1371600" rtl="0" algn="l">
              <a:lnSpc>
                <a:spcPct val="100000"/>
              </a:lnSpc>
              <a:spcBef>
                <a:spcPts val="600"/>
              </a:spcBef>
              <a:spcAft>
                <a:spcPts val="0"/>
              </a:spcAft>
              <a:buSzPts val="1600"/>
              <a:buChar char="•"/>
            </a:pPr>
            <a:r>
              <a:rPr lang="en-US" sz="1400"/>
              <a:t>Generalized Linear Models – Linear Regression, LASSO, Ridge &amp; ElasticNet</a:t>
            </a:r>
            <a:endParaRPr sz="1400"/>
          </a:p>
          <a:p>
            <a:pPr indent="-330200" lvl="2" marL="1371600" rtl="0" algn="l">
              <a:lnSpc>
                <a:spcPct val="100000"/>
              </a:lnSpc>
              <a:spcBef>
                <a:spcPts val="600"/>
              </a:spcBef>
              <a:spcAft>
                <a:spcPts val="0"/>
              </a:spcAft>
              <a:buSzPts val="1600"/>
              <a:buChar char="•"/>
            </a:pPr>
            <a:r>
              <a:rPr lang="en-US" sz="1400"/>
              <a:t>Nearest Neighbors – K-Nearest Regressor</a:t>
            </a:r>
            <a:endParaRPr/>
          </a:p>
          <a:p>
            <a:pPr indent="-330200" lvl="2" marL="1371600" rtl="0" algn="l">
              <a:lnSpc>
                <a:spcPct val="100000"/>
              </a:lnSpc>
              <a:spcBef>
                <a:spcPts val="600"/>
              </a:spcBef>
              <a:spcAft>
                <a:spcPts val="0"/>
              </a:spcAft>
              <a:buSzPts val="1600"/>
              <a:buChar char="•"/>
            </a:pPr>
            <a:r>
              <a:rPr lang="en-US" sz="1400"/>
              <a:t>Ensemble Methods – Random Forest Regressor, Gradient Tree Boosting</a:t>
            </a:r>
            <a:endParaRPr/>
          </a:p>
          <a:p>
            <a:pPr indent="-330200" lvl="2" marL="1371600" rtl="0" algn="l">
              <a:lnSpc>
                <a:spcPct val="100000"/>
              </a:lnSpc>
              <a:spcBef>
                <a:spcPts val="600"/>
              </a:spcBef>
              <a:spcAft>
                <a:spcPts val="0"/>
              </a:spcAft>
              <a:buSzPts val="1600"/>
              <a:buChar char="•"/>
            </a:pPr>
            <a:r>
              <a:rPr lang="en-US" sz="1400"/>
              <a:t>Decision Tree – Decision Tree Regressor</a:t>
            </a:r>
            <a:endParaRPr/>
          </a:p>
          <a:p>
            <a:pPr indent="-342900" lvl="1" marL="914400" rtl="0" algn="l">
              <a:lnSpc>
                <a:spcPct val="100000"/>
              </a:lnSpc>
              <a:spcBef>
                <a:spcPts val="600"/>
              </a:spcBef>
              <a:spcAft>
                <a:spcPts val="0"/>
              </a:spcAft>
              <a:buSzPts val="1800"/>
              <a:buChar char="•"/>
            </a:pPr>
            <a:r>
              <a:rPr lang="en-US"/>
              <a:t>Best 3 Models Selected &amp; cross validated</a:t>
            </a:r>
            <a:endParaRPr/>
          </a:p>
          <a:p>
            <a:pPr indent="-342900" lvl="1" marL="914400" rtl="0" algn="l">
              <a:lnSpc>
                <a:spcPct val="100000"/>
              </a:lnSpc>
              <a:spcBef>
                <a:spcPts val="600"/>
              </a:spcBef>
              <a:spcAft>
                <a:spcPts val="0"/>
              </a:spcAft>
              <a:buSzPts val="1800"/>
              <a:buChar char="•"/>
            </a:pPr>
            <a:r>
              <a:rPr lang="en-US"/>
              <a:t>Best score for Random Forest Regressor (Very High R2)</a:t>
            </a:r>
            <a:endParaRPr/>
          </a:p>
          <a:p>
            <a:pPr indent="0" lvl="1" marL="571500" rtl="0" algn="l">
              <a:lnSpc>
                <a:spcPct val="100000"/>
              </a:lnSpc>
              <a:spcBef>
                <a:spcPts val="600"/>
              </a:spcBef>
              <a:spcAft>
                <a:spcPts val="0"/>
              </a:spcAft>
              <a:buSzPts val="1800"/>
              <a:buNone/>
            </a:pPr>
            <a:r>
              <a:t/>
            </a:r>
            <a:endParaRPr/>
          </a:p>
          <a:p>
            <a:pPr indent="-355600" lvl="0" marL="457200" rtl="0" algn="l">
              <a:lnSpc>
                <a:spcPct val="100000"/>
              </a:lnSpc>
              <a:spcBef>
                <a:spcPts val="400"/>
              </a:spcBef>
              <a:spcAft>
                <a:spcPts val="0"/>
              </a:spcAft>
              <a:buSzPts val="2000"/>
              <a:buFont typeface="Noto Sans Symbols"/>
              <a:buChar char="❖"/>
            </a:pPr>
            <a:r>
              <a:rPr lang="en-US"/>
              <a:t>PHASE II</a:t>
            </a:r>
            <a:endParaRPr/>
          </a:p>
          <a:p>
            <a:pPr indent="-342900" lvl="1" marL="914400" rtl="0" algn="l">
              <a:lnSpc>
                <a:spcPct val="100000"/>
              </a:lnSpc>
              <a:spcBef>
                <a:spcPts val="600"/>
              </a:spcBef>
              <a:spcAft>
                <a:spcPts val="0"/>
              </a:spcAft>
              <a:buSzPts val="1800"/>
              <a:buChar char="•"/>
            </a:pPr>
            <a:r>
              <a:rPr lang="en-US"/>
              <a:t>Consolidated Dataset to 12 best features (LASSO &amp; Ridge)</a:t>
            </a:r>
            <a:endParaRPr/>
          </a:p>
          <a:p>
            <a:pPr indent="-342900" lvl="1" marL="914400" rtl="0" algn="l">
              <a:lnSpc>
                <a:spcPct val="100000"/>
              </a:lnSpc>
              <a:spcBef>
                <a:spcPts val="600"/>
              </a:spcBef>
              <a:spcAft>
                <a:spcPts val="0"/>
              </a:spcAft>
              <a:buSzPts val="1800"/>
              <a:buChar char="•"/>
            </a:pPr>
            <a:r>
              <a:rPr lang="en-US"/>
              <a:t>Best 3 Models from Phase I executed &amp; cross validated</a:t>
            </a:r>
            <a:endParaRPr/>
          </a:p>
          <a:p>
            <a:pPr indent="-342900" lvl="1" marL="914400" rtl="0" algn="l">
              <a:lnSpc>
                <a:spcPct val="100000"/>
              </a:lnSpc>
              <a:spcBef>
                <a:spcPts val="600"/>
              </a:spcBef>
              <a:spcAft>
                <a:spcPts val="0"/>
              </a:spcAft>
              <a:buSzPts val="1800"/>
              <a:buChar char="•"/>
            </a:pPr>
            <a:r>
              <a:rPr lang="en-US"/>
              <a:t>Compared results from Phase I [25 Features] vs Phase II [12 Features]</a:t>
            </a:r>
            <a:endParaRPr/>
          </a:p>
          <a:p>
            <a:pPr indent="-342900" lvl="1" marL="914400" rtl="0" algn="l">
              <a:lnSpc>
                <a:spcPct val="100000"/>
              </a:lnSpc>
              <a:spcBef>
                <a:spcPts val="600"/>
              </a:spcBef>
              <a:spcAft>
                <a:spcPts val="0"/>
              </a:spcAft>
              <a:buSzPts val="1800"/>
              <a:buChar char="•"/>
            </a:pPr>
            <a:r>
              <a:rPr lang="en-US"/>
              <a:t>Best score for Random Forest Regressor with 12 features</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FEATURE SELECTION PHASE 1 (Pearson Correlation)</a:t>
            </a:r>
            <a:endParaRPr sz="2400"/>
          </a:p>
        </p:txBody>
      </p:sp>
      <p:pic>
        <p:nvPicPr>
          <p:cNvPr id="363" name="Google Shape;363;p35"/>
          <p:cNvPicPr preferRelativeResize="0"/>
          <p:nvPr/>
        </p:nvPicPr>
        <p:blipFill rotWithShape="1">
          <a:blip r:embed="rId3">
            <a:alphaModFix/>
          </a:blip>
          <a:srcRect b="0" l="0" r="0" t="0"/>
          <a:stretch/>
        </p:blipFill>
        <p:spPr>
          <a:xfrm>
            <a:off x="8522524" y="852135"/>
            <a:ext cx="3527175" cy="5927324"/>
          </a:xfrm>
          <a:prstGeom prst="rect">
            <a:avLst/>
          </a:prstGeom>
          <a:noFill/>
          <a:ln>
            <a:noFill/>
          </a:ln>
        </p:spPr>
      </p:pic>
      <p:sp>
        <p:nvSpPr>
          <p:cNvPr id="364" name="Google Shape;364;p35"/>
          <p:cNvSpPr/>
          <p:nvPr/>
        </p:nvSpPr>
        <p:spPr>
          <a:xfrm>
            <a:off x="8522524" y="936973"/>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5" name="Google Shape;365;p35"/>
          <p:cNvSpPr/>
          <p:nvPr/>
        </p:nvSpPr>
        <p:spPr>
          <a:xfrm>
            <a:off x="8524092" y="1353329"/>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6" name="Google Shape;366;p35"/>
          <p:cNvSpPr/>
          <p:nvPr/>
        </p:nvSpPr>
        <p:spPr>
          <a:xfrm>
            <a:off x="8533519" y="1975488"/>
            <a:ext cx="3527175" cy="147109"/>
          </a:xfrm>
          <a:prstGeom prst="rect">
            <a:avLst/>
          </a:prstGeom>
          <a:solidFill>
            <a:schemeClr val="accent6">
              <a:alpha val="4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7" name="Google Shape;367;p35"/>
          <p:cNvPicPr preferRelativeResize="0"/>
          <p:nvPr/>
        </p:nvPicPr>
        <p:blipFill rotWithShape="1">
          <a:blip r:embed="rId4">
            <a:alphaModFix/>
          </a:blip>
          <a:srcRect b="0" l="0" r="0" t="0"/>
          <a:stretch/>
        </p:blipFill>
        <p:spPr>
          <a:xfrm>
            <a:off x="152400" y="834850"/>
            <a:ext cx="8217726" cy="58055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226250" y="144250"/>
            <a:ext cx="11834444" cy="538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Century Gothic"/>
              <a:buNone/>
            </a:pPr>
            <a:r>
              <a:rPr lang="en-US" sz="2400"/>
              <a:t>MODEL SELECTION PHASE 1</a:t>
            </a:r>
            <a:endParaRPr sz="2400"/>
          </a:p>
        </p:txBody>
      </p:sp>
      <p:graphicFrame>
        <p:nvGraphicFramePr>
          <p:cNvPr id="373" name="Google Shape;373;p36"/>
          <p:cNvGraphicFramePr/>
          <p:nvPr/>
        </p:nvGraphicFramePr>
        <p:xfrm>
          <a:off x="1237674" y="1241022"/>
          <a:ext cx="3000000" cy="3000000"/>
        </p:xfrm>
        <a:graphic>
          <a:graphicData uri="http://schemas.openxmlformats.org/drawingml/2006/table">
            <a:tbl>
              <a:tblPr bandRow="1" firstRow="1">
                <a:noFill/>
                <a:tableStyleId>{4073E940-C251-4B12-B140-22E30F586F3D}</a:tableStyleId>
              </a:tblPr>
              <a:tblGrid>
                <a:gridCol w="611450"/>
                <a:gridCol w="1178550"/>
                <a:gridCol w="1199950"/>
                <a:gridCol w="1341150"/>
                <a:gridCol w="1168500"/>
                <a:gridCol w="1168500"/>
                <a:gridCol w="1162750"/>
                <a:gridCol w="1107125"/>
                <a:gridCol w="1305150"/>
              </a:tblGrid>
              <a:tr h="149545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Regressor (GBR)</a:t>
                      </a:r>
                      <a:endParaRPr sz="1400" u="none" cap="none" strike="noStrike"/>
                    </a:p>
                  </a:txBody>
                  <a:tcPr marT="45725" marB="45725" marR="91450" marL="91450">
                    <a:solidFill>
                      <a:srgbClr val="7B879A"/>
                    </a:solidFill>
                  </a:tcPr>
                </a:tc>
                <a:tc>
                  <a:txBody>
                    <a:bodyPr>
                      <a:noAutofit/>
                    </a:bodyPr>
                    <a:lstStyle/>
                    <a:p>
                      <a:pPr indent="0" lvl="0" marL="0" marR="0" rtl="0" algn="ctr">
                        <a:lnSpc>
                          <a:spcPct val="100000"/>
                        </a:lnSpc>
                        <a:spcBef>
                          <a:spcPts val="0"/>
                        </a:spcBef>
                        <a:spcAft>
                          <a:spcPts val="0"/>
                        </a:spcAft>
                        <a:buClr>
                          <a:schemeClr val="dk1"/>
                        </a:buClr>
                        <a:buSzPts val="1400"/>
                        <a:buFont typeface="Arial"/>
                        <a:buNone/>
                      </a:pPr>
                      <a:r>
                        <a:t/>
                      </a:r>
                      <a:endParaRPr sz="1400" u="none" cap="none" strike="noStrike"/>
                    </a:p>
                    <a:p>
                      <a:pPr indent="0" lvl="0" marL="0" marR="0" rtl="0" algn="ctr">
                        <a:lnSpc>
                          <a:spcPct val="100000"/>
                        </a:lnSpc>
                        <a:spcBef>
                          <a:spcPts val="0"/>
                        </a:spcBef>
                        <a:spcAft>
                          <a:spcPts val="0"/>
                        </a:spcAft>
                        <a:buClr>
                          <a:schemeClr val="dk1"/>
                        </a:buClr>
                        <a:buSzPts val="1400"/>
                        <a:buFont typeface="Arial"/>
                        <a:buNone/>
                      </a:pPr>
                      <a:r>
                        <a:rPr lang="en-US" sz="1400" u="none" cap="none" strike="noStrike"/>
                        <a:t>Decision Tree Regressor</a:t>
                      </a:r>
                      <a:endParaRPr sz="1400" u="none" cap="none" strike="noStrike"/>
                    </a:p>
                  </a:txBody>
                  <a:tcPr marT="45725" marB="45725" marR="91450" marL="91450">
                    <a:solidFill>
                      <a:srgbClr val="757575"/>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LASSO</a:t>
                      </a:r>
                      <a:endParaRPr sz="1400" u="none" cap="none" strike="noStrike"/>
                    </a:p>
                  </a:txBody>
                  <a:tcPr marT="45725" marB="45725" marR="91450" marL="91450">
                    <a:solidFill>
                      <a:srgbClr val="757575"/>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Ridge</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Elastic Net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KNearest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Regressor</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accent1"/>
                    </a:solidFill>
                  </a:tcPr>
                </a:tc>
              </a:tr>
              <a:tr h="8759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a:t>
                      </a:r>
                      <a:r>
                        <a:rPr lang="en-US" sz="1400" u="none" cap="none" strike="noStrike">
                          <a:solidFill>
                            <a:schemeClr val="dk1"/>
                          </a:solidFill>
                        </a:rPr>
                        <a:t>57</a:t>
                      </a:r>
                      <a:r>
                        <a:rPr lang="en-US" sz="1400" u="none" cap="none" strike="noStrike"/>
                        <a:t>442205237524</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0752296588402</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0.81</a:t>
                      </a:r>
                      <a:r>
                        <a:rPr b="0" i="0" lang="en-US" sz="1400" u="none" cap="none" strike="noStrike">
                          <a:solidFill>
                            <a:schemeClr val="dk1"/>
                          </a:solidFill>
                          <a:latin typeface="Arial"/>
                          <a:ea typeface="Arial"/>
                          <a:cs typeface="Arial"/>
                          <a:sym typeface="Arial"/>
                        </a:rPr>
                        <a:t>25462074933149</a:t>
                      </a:r>
                      <a:endParaRPr b="0" i="0" sz="1400" u="none" cap="none" strike="noStrike">
                        <a:solidFill>
                          <a:schemeClr val="dk1"/>
                        </a:solidFill>
                        <a:latin typeface="Arial"/>
                        <a:ea typeface="Arial"/>
                        <a:cs typeface="Arial"/>
                        <a:sym typeface="Arial"/>
                      </a:endParaRPr>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solidFill>
                            <a:schemeClr val="dk1"/>
                          </a:solidFill>
                        </a:rPr>
                        <a:t>0.95</a:t>
                      </a:r>
                      <a:r>
                        <a:rPr lang="en-US" sz="1400" u="none" cap="none" strike="noStrike"/>
                        <a:t>06973144664322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0.5156564347075384</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0.5157440961561774</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0.4119656317519921</a:t>
                      </a:r>
                      <a:endParaRPr sz="1400" u="none" cap="none" strike="noStrike">
                        <a:solidFill>
                          <a:srgbClr val="C00000"/>
                        </a:solidFill>
                      </a:endParaRPr>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(0.4223022137281667)</a:t>
                      </a:r>
                      <a:endParaRPr sz="1400" u="none" cap="none" strike="noStrike">
                        <a:solidFill>
                          <a:srgbClr val="C00000"/>
                        </a:solidFill>
                      </a:endParaRPr>
                    </a:p>
                  </a:txBody>
                  <a:tcPr marT="45725" marB="45725" marR="91450" marL="91450">
                    <a:solidFill>
                      <a:schemeClr val="lt2"/>
                    </a:solidFill>
                  </a:tcPr>
                </a:tc>
              </a:tr>
              <a:tr h="7994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2,339,588.661835726</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11,908,696.52886898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4,068,416.2551812823</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26,949,074.91805416</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26,949,053.67391817</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27,890,982.86690348</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58,628,723.17750626</a:t>
                      </a:r>
                      <a:endParaRPr sz="1400" u="none" cap="none" strike="noStrike"/>
                    </a:p>
                  </a:txBody>
                  <a:tcPr marT="45725" marB="45725" marR="91450" marL="91450">
                    <a:solidFill>
                      <a:schemeClr val="lt2"/>
                    </a:solidFill>
                  </a:tcPr>
                </a:tc>
              </a:tr>
              <a:tr h="80805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solidFill>
                      <a:srgbClr val="D1D8DE"/>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LINEAR REGRESSION (LR)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 </a:t>
            </a:r>
            <a:r>
              <a:rPr lang="en-US" sz="1800"/>
              <a:t>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0.52</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a:t>
            </a:r>
            <a:r>
              <a:rPr lang="en-US" sz="1800"/>
              <a:t> 0.66 - 0.68</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solidFill>
                  <a:srgbClr val="FFFFFF"/>
                </a:solidFill>
                <a:latin typeface="Courier New"/>
                <a:ea typeface="Courier New"/>
                <a:cs typeface="Courier New"/>
                <a:sym typeface="Courier New"/>
              </a:rPr>
              <a:t>2,6949,053.60841656</a:t>
            </a:r>
            <a:r>
              <a:rPr lang="en-US" sz="1800"/>
              <a:t> </a:t>
            </a:r>
            <a:endParaRPr sz="1800"/>
          </a:p>
        </p:txBody>
      </p:sp>
      <p:pic>
        <p:nvPicPr>
          <p:cNvPr id="379" name="Google Shape;379;p37"/>
          <p:cNvPicPr preferRelativeResize="0"/>
          <p:nvPr/>
        </p:nvPicPr>
        <p:blipFill rotWithShape="1">
          <a:blip r:embed="rId3">
            <a:alphaModFix/>
          </a:blip>
          <a:srcRect b="0" l="0" r="0" t="0"/>
          <a:stretch/>
        </p:blipFill>
        <p:spPr>
          <a:xfrm>
            <a:off x="5675675" y="1889300"/>
            <a:ext cx="6279501" cy="4641300"/>
          </a:xfrm>
          <a:prstGeom prst="rect">
            <a:avLst/>
          </a:prstGeom>
          <a:noFill/>
          <a:ln>
            <a:noFill/>
          </a:ln>
        </p:spPr>
      </p:pic>
      <p:pic>
        <p:nvPicPr>
          <p:cNvPr id="380" name="Google Shape;380;p37"/>
          <p:cNvPicPr preferRelativeResize="0"/>
          <p:nvPr/>
        </p:nvPicPr>
        <p:blipFill rotWithShape="1">
          <a:blip r:embed="rId4">
            <a:alphaModFix/>
          </a:blip>
          <a:srcRect b="0" l="0" r="0" t="0"/>
          <a:stretch/>
        </p:blipFill>
        <p:spPr>
          <a:xfrm>
            <a:off x="148998" y="1889301"/>
            <a:ext cx="5381712" cy="464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4">
            <a:alphaModFix amt="15000"/>
          </a:blip>
          <a:srcRect b="0" l="22243" r="19979" t="0"/>
          <a:stretch/>
        </p:blipFill>
        <p:spPr>
          <a:xfrm>
            <a:off x="20" y="10"/>
            <a:ext cx="12191980" cy="6857990"/>
          </a:xfrm>
          <a:prstGeom prst="rect">
            <a:avLst/>
          </a:prstGeom>
          <a:noFill/>
          <a:ln>
            <a:noFill/>
          </a:ln>
        </p:spPr>
      </p:pic>
      <p:sp>
        <p:nvSpPr>
          <p:cNvPr id="136" name="Google Shape;136;p20"/>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800"/>
              <a:buFont typeface="Century Gothic"/>
              <a:buNone/>
            </a:pPr>
            <a:r>
              <a:rPr lang="en-US"/>
              <a:t>ROADMAP</a:t>
            </a:r>
            <a:endParaRPr/>
          </a:p>
        </p:txBody>
      </p:sp>
      <p:sp>
        <p:nvSpPr>
          <p:cNvPr id="137" name="Google Shape;137;p20"/>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2240"/>
              <a:buChar char="•"/>
            </a:pPr>
            <a:r>
              <a:rPr lang="en-US"/>
              <a:t>Motivation and target</a:t>
            </a:r>
            <a:endParaRPr/>
          </a:p>
          <a:p>
            <a:pPr indent="-285750" lvl="0" marL="285750" rtl="0" algn="l">
              <a:lnSpc>
                <a:spcPct val="70000"/>
              </a:lnSpc>
              <a:spcBef>
                <a:spcPts val="1048"/>
              </a:spcBef>
              <a:spcAft>
                <a:spcPts val="0"/>
              </a:spcAft>
              <a:buSzPts val="2240"/>
              <a:buChar char="•"/>
            </a:pPr>
            <a:r>
              <a:rPr lang="en-US"/>
              <a:t>Data source overview</a:t>
            </a:r>
            <a:endParaRPr/>
          </a:p>
          <a:p>
            <a:pPr indent="-285750" lvl="0" marL="285750" rtl="0" algn="l">
              <a:lnSpc>
                <a:spcPct val="70000"/>
              </a:lnSpc>
              <a:spcBef>
                <a:spcPts val="1048"/>
              </a:spcBef>
              <a:spcAft>
                <a:spcPts val="0"/>
              </a:spcAft>
              <a:buSzPts val="2240"/>
              <a:buChar char="•"/>
            </a:pPr>
            <a:r>
              <a:rPr lang="en-US"/>
              <a:t>Data cleaning and wrangling </a:t>
            </a:r>
            <a:endParaRPr/>
          </a:p>
          <a:p>
            <a:pPr indent="-285750" lvl="0" marL="285750" rtl="0" algn="l">
              <a:lnSpc>
                <a:spcPct val="70000"/>
              </a:lnSpc>
              <a:spcBef>
                <a:spcPts val="1048"/>
              </a:spcBef>
              <a:spcAft>
                <a:spcPts val="0"/>
              </a:spcAft>
              <a:buSzPts val="2240"/>
              <a:buChar char="•"/>
            </a:pPr>
            <a:r>
              <a:rPr lang="en-US"/>
              <a:t>Exploration data analysis </a:t>
            </a:r>
            <a:endParaRPr/>
          </a:p>
          <a:p>
            <a:pPr indent="-285750" lvl="0" marL="285750" rtl="0" algn="l">
              <a:lnSpc>
                <a:spcPct val="70000"/>
              </a:lnSpc>
              <a:spcBef>
                <a:spcPts val="1048"/>
              </a:spcBef>
              <a:spcAft>
                <a:spcPts val="0"/>
              </a:spcAft>
              <a:buSzPts val="2240"/>
              <a:buChar char="•"/>
            </a:pPr>
            <a:r>
              <a:rPr lang="en-US"/>
              <a:t>Feature engineering </a:t>
            </a:r>
            <a:endParaRPr/>
          </a:p>
          <a:p>
            <a:pPr indent="-285750" lvl="0" marL="285750" rtl="0" algn="l">
              <a:lnSpc>
                <a:spcPct val="70000"/>
              </a:lnSpc>
              <a:spcBef>
                <a:spcPts val="1048"/>
              </a:spcBef>
              <a:spcAft>
                <a:spcPts val="0"/>
              </a:spcAft>
              <a:buSzPts val="2240"/>
              <a:buChar char="•"/>
            </a:pPr>
            <a:r>
              <a:rPr lang="en-US"/>
              <a:t>Modeling </a:t>
            </a:r>
            <a:endParaRPr/>
          </a:p>
          <a:p>
            <a:pPr indent="-285750" lvl="0" marL="285750" rtl="0" algn="l">
              <a:lnSpc>
                <a:spcPct val="70000"/>
              </a:lnSpc>
              <a:spcBef>
                <a:spcPts val="1048"/>
              </a:spcBef>
              <a:spcAft>
                <a:spcPts val="0"/>
              </a:spcAft>
              <a:buSzPts val="2240"/>
              <a:buChar char="•"/>
            </a:pPr>
            <a:r>
              <a:rPr lang="en-US"/>
              <a:t>Data product</a:t>
            </a:r>
            <a:endParaRPr/>
          </a:p>
          <a:p>
            <a:pPr indent="-285750" lvl="0" marL="285750" rtl="0" algn="l">
              <a:lnSpc>
                <a:spcPct val="70000"/>
              </a:lnSpc>
              <a:spcBef>
                <a:spcPts val="1048"/>
              </a:spcBef>
              <a:spcAft>
                <a:spcPts val="0"/>
              </a:spcAft>
              <a:buSzPts val="2240"/>
              <a:buChar char="•"/>
            </a:pPr>
            <a:r>
              <a:rPr lang="en-US"/>
              <a:t>Conclusion</a:t>
            </a:r>
            <a:endParaRPr/>
          </a:p>
          <a:p>
            <a:pPr indent="0" lvl="0" marL="0" rtl="0" algn="l">
              <a:lnSpc>
                <a:spcPct val="70000"/>
              </a:lnSpc>
              <a:spcBef>
                <a:spcPts val="838"/>
              </a:spcBef>
              <a:spcAft>
                <a:spcPts val="0"/>
              </a:spcAft>
              <a:buSzPts val="1190"/>
              <a:buNone/>
            </a:pPr>
            <a:r>
              <a:t/>
            </a:r>
            <a:endParaRPr sz="1190"/>
          </a:p>
          <a:p>
            <a:pPr indent="-210184" lvl="0" marL="285750" rtl="0" algn="l">
              <a:lnSpc>
                <a:spcPct val="70000"/>
              </a:lnSpc>
              <a:spcBef>
                <a:spcPts val="838"/>
              </a:spcBef>
              <a:spcAft>
                <a:spcPts val="0"/>
              </a:spcAft>
              <a:buSzPts val="1190"/>
              <a:buNone/>
            </a:pPr>
            <a:r>
              <a:t/>
            </a:r>
            <a:endParaRPr sz="119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38"/>
          <p:cNvPicPr preferRelativeResize="0"/>
          <p:nvPr/>
        </p:nvPicPr>
        <p:blipFill rotWithShape="1">
          <a:blip r:embed="rId3">
            <a:alphaModFix/>
          </a:blip>
          <a:srcRect b="0" l="0" r="0" t="0"/>
          <a:stretch/>
        </p:blipFill>
        <p:spPr>
          <a:xfrm>
            <a:off x="5707100" y="2100275"/>
            <a:ext cx="6262950" cy="4519725"/>
          </a:xfrm>
          <a:prstGeom prst="rect">
            <a:avLst/>
          </a:prstGeom>
          <a:noFill/>
          <a:ln>
            <a:noFill/>
          </a:ln>
        </p:spPr>
      </p:pic>
      <p:pic>
        <p:nvPicPr>
          <p:cNvPr id="386" name="Google Shape;386;p38"/>
          <p:cNvPicPr preferRelativeResize="0"/>
          <p:nvPr/>
        </p:nvPicPr>
        <p:blipFill rotWithShape="1">
          <a:blip r:embed="rId4">
            <a:alphaModFix/>
          </a:blip>
          <a:srcRect b="0" l="0" r="0" t="0"/>
          <a:stretch/>
        </p:blipFill>
        <p:spPr>
          <a:xfrm>
            <a:off x="130630" y="2100274"/>
            <a:ext cx="5409696" cy="4519725"/>
          </a:xfrm>
          <a:prstGeom prst="rect">
            <a:avLst/>
          </a:prstGeom>
          <a:noFill/>
          <a:ln>
            <a:noFill/>
          </a:ln>
        </p:spPr>
      </p:pic>
      <p:sp>
        <p:nvSpPr>
          <p:cNvPr id="387" name="Google Shape;387;p38"/>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RANDOM FOREST REGRESSION (RFR)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0.97</a:t>
            </a:r>
            <a:endParaRPr sz="1800"/>
          </a:p>
          <a:p>
            <a:pPr indent="0" lvl="0" marL="0" rtl="0" algn="l">
              <a:lnSpc>
                <a:spcPct val="100000"/>
              </a:lnSpc>
              <a:spcBef>
                <a:spcPts val="0"/>
              </a:spcBef>
              <a:spcAft>
                <a:spcPts val="0"/>
              </a:spcAft>
              <a:buClr>
                <a:schemeClr val="lt1"/>
              </a:buClr>
              <a:buSzPts val="3200"/>
              <a:buFont typeface="Century Gothic"/>
              <a:buNone/>
            </a:pPr>
            <a:r>
              <a:rPr b="1" lang="en-US" sz="1800"/>
              <a:t>CV (R2) Score: </a:t>
            </a:r>
            <a:r>
              <a:rPr lang="en-US" sz="1800"/>
              <a:t>0.95 - 0.98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2,317,097.5246817297</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b="0" l="0" r="0" t="0"/>
          <a:stretch/>
        </p:blipFill>
        <p:spPr>
          <a:xfrm>
            <a:off x="5483975" y="2100275"/>
            <a:ext cx="6473100" cy="4475100"/>
          </a:xfrm>
          <a:prstGeom prst="rect">
            <a:avLst/>
          </a:prstGeom>
          <a:noFill/>
          <a:ln>
            <a:noFill/>
          </a:ln>
        </p:spPr>
      </p:pic>
      <p:pic>
        <p:nvPicPr>
          <p:cNvPr id="393" name="Google Shape;393;p39"/>
          <p:cNvPicPr preferRelativeResize="0"/>
          <p:nvPr/>
        </p:nvPicPr>
        <p:blipFill rotWithShape="1">
          <a:blip r:embed="rId4">
            <a:alphaModFix/>
          </a:blip>
          <a:srcRect b="0" l="0" r="0" t="0"/>
          <a:stretch/>
        </p:blipFill>
        <p:spPr>
          <a:xfrm>
            <a:off x="157704" y="2100275"/>
            <a:ext cx="5193555" cy="4458349"/>
          </a:xfrm>
          <a:prstGeom prst="rect">
            <a:avLst/>
          </a:prstGeom>
          <a:noFill/>
          <a:ln>
            <a:noFill/>
          </a:ln>
        </p:spPr>
      </p:pic>
      <p:sp>
        <p:nvSpPr>
          <p:cNvPr id="394" name="Google Shape;394;p39"/>
          <p:cNvSpPr txBox="1"/>
          <p:nvPr>
            <p:ph type="title"/>
          </p:nvPr>
        </p:nvSpPr>
        <p:spPr>
          <a:xfrm>
            <a:off x="232600" y="73075"/>
            <a:ext cx="11722500" cy="1604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2800"/>
              <a:t>GRADIENT BOOSTING REGRESSOR (GBR)</a:t>
            </a:r>
            <a:endParaRPr sz="2800"/>
          </a:p>
          <a:p>
            <a:pPr indent="0" lvl="0" marL="0" rtl="0" algn="l">
              <a:lnSpc>
                <a:spcPct val="100000"/>
              </a:lnSpc>
              <a:spcBef>
                <a:spcPts val="0"/>
              </a:spcBef>
              <a:spcAft>
                <a:spcPts val="0"/>
              </a:spcAft>
              <a:buClr>
                <a:schemeClr val="lt1"/>
              </a:buClr>
              <a:buSzPts val="3200"/>
              <a:buFont typeface="Century Gothic"/>
              <a:buNone/>
            </a:pPr>
            <a:r>
              <a:t/>
            </a:r>
            <a:endParaRPr sz="1800"/>
          </a:p>
          <a:p>
            <a:pPr indent="0" lvl="0" marL="0" rtl="0" algn="l">
              <a:lnSpc>
                <a:spcPct val="100000"/>
              </a:lnSpc>
              <a:spcBef>
                <a:spcPts val="0"/>
              </a:spcBef>
              <a:spcAft>
                <a:spcPts val="0"/>
              </a:spcAft>
              <a:buClr>
                <a:schemeClr val="lt1"/>
              </a:buClr>
              <a:buSzPts val="3200"/>
              <a:buFont typeface="Century Gothic"/>
              <a:buNone/>
            </a:pPr>
            <a:r>
              <a:rPr b="1" lang="en-US" sz="1800"/>
              <a:t>25 Features</a:t>
            </a:r>
            <a:r>
              <a:rPr lang="en-US" sz="1800"/>
              <a:t> and </a:t>
            </a:r>
            <a:r>
              <a:rPr b="1" lang="en-US" sz="1800"/>
              <a:t>1.3M instances</a:t>
            </a:r>
            <a:endParaRPr b="1" sz="1800"/>
          </a:p>
          <a:p>
            <a:pPr indent="0" lvl="0" marL="0" rtl="0" algn="l">
              <a:lnSpc>
                <a:spcPct val="100000"/>
              </a:lnSpc>
              <a:spcBef>
                <a:spcPts val="0"/>
              </a:spcBef>
              <a:spcAft>
                <a:spcPts val="0"/>
              </a:spcAft>
              <a:buClr>
                <a:schemeClr val="lt1"/>
              </a:buClr>
              <a:buSzPts val="3200"/>
              <a:buFont typeface="Century Gothic"/>
              <a:buNone/>
            </a:pPr>
            <a:r>
              <a:rPr b="1" lang="en-US" sz="1800"/>
              <a:t>R2 Score:</a:t>
            </a:r>
            <a:r>
              <a:rPr lang="en-US" sz="1800"/>
              <a:t> 0.81</a:t>
            </a:r>
            <a:endParaRPr sz="1800"/>
          </a:p>
          <a:p>
            <a:pPr indent="0" lvl="0" marL="0" rtl="0" algn="l">
              <a:lnSpc>
                <a:spcPct val="100000"/>
              </a:lnSpc>
              <a:spcBef>
                <a:spcPts val="0"/>
              </a:spcBef>
              <a:spcAft>
                <a:spcPts val="0"/>
              </a:spcAft>
              <a:buSzPts val="3200"/>
              <a:buNone/>
            </a:pPr>
            <a:r>
              <a:rPr b="1" lang="en-US" sz="1800"/>
              <a:t>CV (R2) Score:</a:t>
            </a:r>
            <a:r>
              <a:rPr lang="en-US" sz="1800"/>
              <a:t> 0.84 - 0.86 </a:t>
            </a:r>
            <a:endParaRPr sz="1800"/>
          </a:p>
          <a:p>
            <a:pPr indent="0" lvl="0" marL="0" rtl="0" algn="l">
              <a:lnSpc>
                <a:spcPct val="100000"/>
              </a:lnSpc>
              <a:spcBef>
                <a:spcPts val="0"/>
              </a:spcBef>
              <a:spcAft>
                <a:spcPts val="0"/>
              </a:spcAft>
              <a:buClr>
                <a:schemeClr val="lt1"/>
              </a:buClr>
              <a:buSzPts val="3200"/>
              <a:buFont typeface="Century Gothic"/>
              <a:buNone/>
            </a:pPr>
            <a:r>
              <a:rPr b="1" lang="en-US" sz="1800"/>
              <a:t>MSE:</a:t>
            </a:r>
            <a:r>
              <a:rPr lang="en-US" sz="1800"/>
              <a:t> </a:t>
            </a:r>
            <a:r>
              <a:rPr lang="en-US" sz="1800">
                <a:latin typeface="Courier New"/>
                <a:ea typeface="Courier New"/>
                <a:cs typeface="Courier New"/>
                <a:sym typeface="Courier New"/>
              </a:rPr>
              <a:t>11,908,696.528868822</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0"/>
          <p:cNvSpPr txBox="1"/>
          <p:nvPr>
            <p:ph type="title"/>
          </p:nvPr>
        </p:nvSpPr>
        <p:spPr>
          <a:xfrm>
            <a:off x="479629" y="1180904"/>
            <a:ext cx="6041191" cy="5318877"/>
          </a:xfrm>
          <a:prstGeom prst="rect">
            <a:avLst/>
          </a:prstGeom>
          <a:noFill/>
          <a:ln>
            <a:noFill/>
          </a:ln>
        </p:spPr>
        <p:txBody>
          <a:bodyPr anchorCtr="0" anchor="ctr"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en-US" sz="1800"/>
              <a:t>Random Forest Regressor (RFR) has highest R2    score and least MSE compared to all tested models.</a:t>
            </a:r>
            <a:endParaRPr sz="1800"/>
          </a:p>
          <a:p>
            <a:pPr indent="-228600" lvl="1" marL="9144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Residuals of RFR are centered around the mean +/- 10K.</a:t>
            </a:r>
            <a:endParaRPr sz="1800"/>
          </a:p>
          <a:p>
            <a:pPr indent="0" lvl="0" marL="457200" rtl="0" algn="l">
              <a:lnSpc>
                <a:spcPct val="100000"/>
              </a:lnSpc>
              <a:spcBef>
                <a:spcPts val="0"/>
              </a:spcBef>
              <a:spcAft>
                <a:spcPts val="0"/>
              </a:spcAft>
              <a:buSzPts val="1800"/>
              <a:buNone/>
            </a:pPr>
            <a:r>
              <a:t/>
            </a:r>
            <a:endParaRPr sz="1800"/>
          </a:p>
          <a:p>
            <a:pPr indent="-342900" lvl="0" marL="457200" rtl="0" algn="l">
              <a:lnSpc>
                <a:spcPct val="100000"/>
              </a:lnSpc>
              <a:spcBef>
                <a:spcPts val="0"/>
              </a:spcBef>
              <a:spcAft>
                <a:spcPts val="0"/>
              </a:spcAft>
              <a:buSzPts val="1800"/>
              <a:buChar char="●"/>
            </a:pPr>
            <a:r>
              <a:rPr lang="en-US" sz="1800"/>
              <a:t>We performed minimal hyperparameter tuning because it could result in overfitting.</a:t>
            </a:r>
            <a:br>
              <a:rPr lang="en-US" sz="1800"/>
            </a:br>
            <a:br>
              <a:rPr lang="en-US" sz="1800"/>
            </a:br>
            <a:r>
              <a:rPr lang="en-US" sz="1800">
                <a:solidFill>
                  <a:srgbClr val="00B050"/>
                </a:solidFill>
              </a:rPr>
              <a:t>Random Forest Regressor (RFR) is the best fit model, but the extremely high score raises </a:t>
            </a:r>
            <a:r>
              <a:rPr lang="en-US" sz="1800">
                <a:solidFill>
                  <a:srgbClr val="00B050"/>
                </a:solidFill>
              </a:rPr>
              <a:t>concerns...</a:t>
            </a:r>
            <a:endParaRPr sz="1800">
              <a:solidFill>
                <a:srgbClr val="00B050"/>
              </a:solidFill>
            </a:endParaRPr>
          </a:p>
          <a:p>
            <a:pPr indent="0" lvl="0" marL="0" rtl="0" algn="l">
              <a:lnSpc>
                <a:spcPct val="100000"/>
              </a:lnSpc>
              <a:spcBef>
                <a:spcPts val="0"/>
              </a:spcBef>
              <a:spcAft>
                <a:spcPts val="0"/>
              </a:spcAft>
              <a:buClr>
                <a:schemeClr val="lt1"/>
              </a:buClr>
              <a:buSzPts val="2880"/>
              <a:buFont typeface="Century Gothic"/>
              <a:buNone/>
            </a:pPr>
            <a:r>
              <a:t/>
            </a:r>
            <a:endParaRPr sz="1800"/>
          </a:p>
        </p:txBody>
      </p:sp>
      <p:sp>
        <p:nvSpPr>
          <p:cNvPr id="400" name="Google Shape;400;p40"/>
          <p:cNvSpPr txBox="1"/>
          <p:nvPr/>
        </p:nvSpPr>
        <p:spPr>
          <a:xfrm>
            <a:off x="180499" y="301658"/>
            <a:ext cx="11791541"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entury Gothic"/>
                <a:ea typeface="Century Gothic"/>
                <a:cs typeface="Century Gothic"/>
                <a:sym typeface="Century Gothic"/>
              </a:rPr>
              <a:t>MODEL COMPARISON PHASE 1</a:t>
            </a:r>
            <a:endParaRPr b="0" i="0" sz="1400" u="none" cap="none" strike="noStrike">
              <a:solidFill>
                <a:srgbClr val="000000"/>
              </a:solidFill>
              <a:latin typeface="Arial"/>
              <a:ea typeface="Arial"/>
              <a:cs typeface="Arial"/>
              <a:sym typeface="Arial"/>
            </a:endParaRPr>
          </a:p>
        </p:txBody>
      </p:sp>
      <p:pic>
        <p:nvPicPr>
          <p:cNvPr id="401" name="Google Shape;401;p40"/>
          <p:cNvPicPr preferRelativeResize="0"/>
          <p:nvPr/>
        </p:nvPicPr>
        <p:blipFill rotWithShape="1">
          <a:blip r:embed="rId3">
            <a:alphaModFix/>
          </a:blip>
          <a:srcRect b="0" l="0" r="0" t="0"/>
          <a:stretch/>
        </p:blipFill>
        <p:spPr>
          <a:xfrm>
            <a:off x="7136091" y="1383984"/>
            <a:ext cx="4317475" cy="49019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41"/>
          <p:cNvSpPr txBox="1"/>
          <p:nvPr/>
        </p:nvSpPr>
        <p:spPr>
          <a:xfrm>
            <a:off x="925705" y="322983"/>
            <a:ext cx="9906000" cy="538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07" name="Google Shape;407;p41"/>
          <p:cNvSpPr txBox="1"/>
          <p:nvPr/>
        </p:nvSpPr>
        <p:spPr>
          <a:xfrm>
            <a:off x="272765" y="950479"/>
            <a:ext cx="11646469" cy="71154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000" u="none" cap="none" strike="noStrike">
                <a:solidFill>
                  <a:schemeClr val="lt1"/>
                </a:solidFill>
                <a:latin typeface="Century Gothic"/>
                <a:ea typeface="Century Gothic"/>
                <a:cs typeface="Century Gothic"/>
                <a:sym typeface="Century Gothic"/>
              </a:rPr>
              <a:t> Feature Importance of LASSO and Ridge.</a:t>
            </a:r>
            <a:endParaRPr b="0" i="0" sz="2000" u="none" cap="none" strike="noStrike">
              <a:solidFill>
                <a:srgbClr val="000000"/>
              </a:solidFill>
              <a:latin typeface="Arial"/>
              <a:ea typeface="Arial"/>
              <a:cs typeface="Arial"/>
              <a:sym typeface="Arial"/>
            </a:endParaRPr>
          </a:p>
        </p:txBody>
      </p:sp>
      <p:pic>
        <p:nvPicPr>
          <p:cNvPr id="408" name="Google Shape;408;p41"/>
          <p:cNvPicPr preferRelativeResize="0"/>
          <p:nvPr/>
        </p:nvPicPr>
        <p:blipFill rotWithShape="1">
          <a:blip r:embed="rId3">
            <a:alphaModFix/>
          </a:blip>
          <a:srcRect b="0" l="0" r="0" t="0"/>
          <a:stretch/>
        </p:blipFill>
        <p:spPr>
          <a:xfrm>
            <a:off x="442312" y="1645920"/>
            <a:ext cx="5537200" cy="4884710"/>
          </a:xfrm>
          <a:prstGeom prst="rect">
            <a:avLst/>
          </a:prstGeom>
          <a:noFill/>
          <a:ln>
            <a:noFill/>
          </a:ln>
        </p:spPr>
      </p:pic>
      <p:pic>
        <p:nvPicPr>
          <p:cNvPr id="409" name="Google Shape;409;p41"/>
          <p:cNvPicPr preferRelativeResize="0"/>
          <p:nvPr/>
        </p:nvPicPr>
        <p:blipFill rotWithShape="1">
          <a:blip r:embed="rId4">
            <a:alphaModFix/>
          </a:blip>
          <a:srcRect b="0" l="0" r="0" t="0"/>
          <a:stretch/>
        </p:blipFill>
        <p:spPr>
          <a:xfrm>
            <a:off x="6289040" y="1645920"/>
            <a:ext cx="5666106" cy="48847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2"/>
          <p:cNvSpPr txBox="1"/>
          <p:nvPr/>
        </p:nvSpPr>
        <p:spPr>
          <a:xfrm>
            <a:off x="309869" y="4925395"/>
            <a:ext cx="10932889" cy="193476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SzPts val="3200"/>
              <a:buFont typeface="Century Gothic"/>
              <a:buNone/>
            </a:pPr>
            <a:r>
              <a:rPr b="0" i="0" lang="en-US" sz="2400" u="none" cap="none" strike="noStrike">
                <a:solidFill>
                  <a:schemeClr val="dk1"/>
                </a:solidFill>
                <a:latin typeface="Century Gothic"/>
                <a:ea typeface="Century Gothic"/>
                <a:cs typeface="Century Gothic"/>
                <a:sym typeface="Century Gothic"/>
              </a:rPr>
              <a:t>    </a:t>
            </a:r>
            <a:r>
              <a:rPr b="0" i="0" lang="en-US" sz="2000" u="sng" cap="none" strike="noStrike">
                <a:solidFill>
                  <a:schemeClr val="lt1"/>
                </a:solidFill>
                <a:latin typeface="Century Gothic"/>
                <a:ea typeface="Century Gothic"/>
                <a:cs typeface="Century Gothic"/>
                <a:sym typeface="Century Gothic"/>
              </a:rPr>
              <a:t>Observations:</a:t>
            </a:r>
            <a:endParaRPr b="0" i="0" sz="2000" u="sng"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model complexity.</a:t>
            </a:r>
            <a:endParaRPr b="0" i="0" sz="2000" u="none" cap="none" strike="noStrike">
              <a:solidFill>
                <a:schemeClr val="lt1"/>
              </a:solidFill>
              <a:latin typeface="Century Gothic"/>
              <a:ea typeface="Century Gothic"/>
              <a:cs typeface="Century Gothic"/>
              <a:sym typeface="Century Gothic"/>
            </a:endParaRPr>
          </a:p>
          <a:p>
            <a:pPr indent="-342900" lvl="1"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Provides more cost effective features.</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chemeClr val="lt1"/>
              </a:buClr>
              <a:buSzPts val="2600"/>
              <a:buFont typeface="Arial"/>
              <a:buChar char="•"/>
            </a:pPr>
            <a:r>
              <a:rPr b="0" i="0" lang="en-US" sz="2000" u="none" cap="none" strike="noStrike">
                <a:solidFill>
                  <a:schemeClr val="lt1"/>
                </a:solidFill>
                <a:latin typeface="Century Gothic"/>
                <a:ea typeface="Century Gothic"/>
                <a:cs typeface="Century Gothic"/>
                <a:sym typeface="Century Gothic"/>
              </a:rPr>
              <a:t>Reduces the model running time.</a:t>
            </a:r>
            <a:endParaRPr b="0" i="0" sz="2000" u="none" cap="none" strike="noStrike">
              <a:solidFill>
                <a:schemeClr val="lt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entury Gothic"/>
                <a:ea typeface="Century Gothic"/>
                <a:cs typeface="Century Gothic"/>
                <a:sym typeface="Century Gothic"/>
              </a:rPr>
              <a:t>     AND …</a:t>
            </a:r>
            <a:endParaRPr b="1" i="0" sz="2000" u="none" cap="none" strike="noStrike">
              <a:solidFill>
                <a:schemeClr val="lt1"/>
              </a:solidFill>
              <a:latin typeface="Century Gothic"/>
              <a:ea typeface="Century Gothic"/>
              <a:cs typeface="Century Gothic"/>
              <a:sym typeface="Century Gothic"/>
            </a:endParaRPr>
          </a:p>
        </p:txBody>
      </p:sp>
      <p:sp>
        <p:nvSpPr>
          <p:cNvPr id="415" name="Google Shape;415;p42"/>
          <p:cNvSpPr txBox="1"/>
          <p:nvPr/>
        </p:nvSpPr>
        <p:spPr>
          <a:xfrm>
            <a:off x="1143000" y="281367"/>
            <a:ext cx="9906000" cy="44917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Century Gothic"/>
              <a:buNone/>
            </a:pPr>
            <a:r>
              <a:rPr b="0" i="0" lang="en-US" sz="2800" u="none" cap="none" strike="noStrike">
                <a:solidFill>
                  <a:schemeClr val="lt1"/>
                </a:solidFill>
                <a:latin typeface="Century Gothic"/>
                <a:ea typeface="Century Gothic"/>
                <a:cs typeface="Century Gothic"/>
                <a:sym typeface="Century Gothic"/>
              </a:rPr>
              <a:t>MODELLING PHASE 2 – Feature Selection</a:t>
            </a:r>
            <a:endParaRPr b="0" i="0" sz="1400" u="none" cap="none" strike="noStrike">
              <a:solidFill>
                <a:srgbClr val="000000"/>
              </a:solidFill>
              <a:latin typeface="Arial"/>
              <a:ea typeface="Arial"/>
              <a:cs typeface="Arial"/>
              <a:sym typeface="Arial"/>
            </a:endParaRPr>
          </a:p>
        </p:txBody>
      </p:sp>
      <p:sp>
        <p:nvSpPr>
          <p:cNvPr id="416" name="Google Shape;416;p42"/>
          <p:cNvSpPr txBox="1"/>
          <p:nvPr/>
        </p:nvSpPr>
        <p:spPr>
          <a:xfrm>
            <a:off x="309869" y="965224"/>
            <a:ext cx="10777752" cy="769441"/>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2080"/>
              <a:buFont typeface="Arial"/>
              <a:buChar char="•"/>
            </a:pPr>
            <a:r>
              <a:rPr b="1" i="0" lang="en-US" sz="2000" u="none" cap="none" strike="noStrike">
                <a:solidFill>
                  <a:schemeClr val="lt1"/>
                </a:solidFill>
                <a:latin typeface="Century Gothic"/>
                <a:ea typeface="Century Gothic"/>
                <a:cs typeface="Century Gothic"/>
                <a:sym typeface="Century Gothic"/>
              </a:rPr>
              <a:t>12</a:t>
            </a:r>
            <a:r>
              <a:rPr b="0" i="0" lang="en-US" sz="2000" u="none" cap="none" strike="noStrike">
                <a:solidFill>
                  <a:schemeClr val="lt1"/>
                </a:solidFill>
                <a:latin typeface="Century Gothic"/>
                <a:ea typeface="Century Gothic"/>
                <a:cs typeface="Century Gothic"/>
                <a:sym typeface="Century Gothic"/>
              </a:rPr>
              <a:t> (out of 25) Features are Selected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2080"/>
              <a:buFont typeface="Arial"/>
              <a:buChar char="•"/>
            </a:pPr>
            <a:r>
              <a:rPr b="0" i="0" lang="en-US" sz="2000" u="none" cap="none" strike="noStrike">
                <a:solidFill>
                  <a:schemeClr val="lt1"/>
                </a:solidFill>
                <a:latin typeface="Arial"/>
                <a:ea typeface="Arial"/>
                <a:cs typeface="Arial"/>
                <a:sym typeface="Arial"/>
              </a:rPr>
              <a:t>Feature </a:t>
            </a:r>
            <a:r>
              <a:rPr b="0" i="0" lang="en-US" sz="2000" u="none" cap="none" strike="noStrike">
                <a:solidFill>
                  <a:schemeClr val="lt1"/>
                </a:solidFill>
                <a:latin typeface="Century Gothic"/>
                <a:ea typeface="Century Gothic"/>
                <a:cs typeface="Century Gothic"/>
                <a:sym typeface="Century Gothic"/>
              </a:rPr>
              <a:t>Importance on selected three models from Phase 1 </a:t>
            </a:r>
            <a:r>
              <a:rPr b="1" i="0" lang="en-US" sz="2000" u="none" cap="none" strike="noStrike">
                <a:solidFill>
                  <a:schemeClr val="lt1"/>
                </a:solidFill>
                <a:latin typeface="Century Gothic"/>
                <a:ea typeface="Century Gothic"/>
                <a:cs typeface="Century Gothic"/>
                <a:sym typeface="Century Gothic"/>
              </a:rPr>
              <a:t>– </a:t>
            </a:r>
            <a:r>
              <a:rPr b="1" i="0" lang="en-US" sz="2400" u="none" cap="none" strike="noStrike">
                <a:solidFill>
                  <a:schemeClr val="lt1"/>
                </a:solidFill>
                <a:latin typeface="Century Gothic"/>
                <a:ea typeface="Century Gothic"/>
                <a:cs typeface="Century Gothic"/>
                <a:sym typeface="Century Gothic"/>
              </a:rPr>
              <a:t>LR, RFR and GBR</a:t>
            </a:r>
            <a:endParaRPr b="1" i="0" sz="2400" u="none" cap="none" strike="noStrike">
              <a:solidFill>
                <a:schemeClr val="lt1"/>
              </a:solidFill>
              <a:latin typeface="Century Gothic"/>
              <a:ea typeface="Century Gothic"/>
              <a:cs typeface="Century Gothic"/>
              <a:sym typeface="Century Gothic"/>
            </a:endParaRPr>
          </a:p>
        </p:txBody>
      </p:sp>
      <p:pic>
        <p:nvPicPr>
          <p:cNvPr id="417" name="Google Shape;417;p42"/>
          <p:cNvPicPr preferRelativeResize="0"/>
          <p:nvPr/>
        </p:nvPicPr>
        <p:blipFill rotWithShape="1">
          <a:blip r:embed="rId3">
            <a:alphaModFix/>
          </a:blip>
          <a:srcRect b="0" l="0" r="0" t="0"/>
          <a:stretch/>
        </p:blipFill>
        <p:spPr>
          <a:xfrm>
            <a:off x="342703" y="1962025"/>
            <a:ext cx="3944817" cy="2857500"/>
          </a:xfrm>
          <a:prstGeom prst="rect">
            <a:avLst/>
          </a:prstGeom>
          <a:noFill/>
          <a:ln>
            <a:noFill/>
          </a:ln>
        </p:spPr>
      </p:pic>
      <p:pic>
        <p:nvPicPr>
          <p:cNvPr id="418" name="Google Shape;418;p42"/>
          <p:cNvPicPr preferRelativeResize="0"/>
          <p:nvPr/>
        </p:nvPicPr>
        <p:blipFill rotWithShape="1">
          <a:blip r:embed="rId4">
            <a:alphaModFix/>
          </a:blip>
          <a:srcRect b="0" l="0" r="0" t="0"/>
          <a:stretch/>
        </p:blipFill>
        <p:spPr>
          <a:xfrm>
            <a:off x="4421869" y="1923911"/>
            <a:ext cx="3740150" cy="2895600"/>
          </a:xfrm>
          <a:prstGeom prst="rect">
            <a:avLst/>
          </a:prstGeom>
          <a:noFill/>
          <a:ln>
            <a:noFill/>
          </a:ln>
        </p:spPr>
      </p:pic>
      <p:pic>
        <p:nvPicPr>
          <p:cNvPr id="419" name="Google Shape;419;p42"/>
          <p:cNvPicPr preferRelativeResize="0"/>
          <p:nvPr/>
        </p:nvPicPr>
        <p:blipFill rotWithShape="1">
          <a:blip r:embed="rId5">
            <a:alphaModFix/>
          </a:blip>
          <a:srcRect b="0" l="0" r="0" t="0"/>
          <a:stretch/>
        </p:blipFill>
        <p:spPr>
          <a:xfrm>
            <a:off x="8249302" y="1923911"/>
            <a:ext cx="3599995" cy="2895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3"/>
          <p:cNvSpPr txBox="1"/>
          <p:nvPr>
            <p:ph type="title"/>
          </p:nvPr>
        </p:nvSpPr>
        <p:spPr>
          <a:xfrm>
            <a:off x="1117598" y="116840"/>
            <a:ext cx="9905998" cy="52418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800"/>
              <a:buNone/>
            </a:pPr>
            <a:r>
              <a:rPr lang="en-US" sz="2800"/>
              <a:t>MODEL COMPARISON PHASE 2</a:t>
            </a:r>
            <a:endParaRPr sz="2800"/>
          </a:p>
        </p:txBody>
      </p:sp>
      <p:graphicFrame>
        <p:nvGraphicFramePr>
          <p:cNvPr id="425" name="Google Shape;425;p43"/>
          <p:cNvGraphicFramePr/>
          <p:nvPr/>
        </p:nvGraphicFramePr>
        <p:xfrm>
          <a:off x="1117598" y="1157141"/>
          <a:ext cx="3000000" cy="3000000"/>
        </p:xfrm>
        <a:graphic>
          <a:graphicData uri="http://schemas.openxmlformats.org/drawingml/2006/table">
            <a:tbl>
              <a:tblPr bandRow="1" firstRow="1">
                <a:noFill/>
                <a:tableStyleId>{4073E940-C251-4B12-B140-22E30F586F3D}</a:tableStyleId>
              </a:tblPr>
              <a:tblGrid>
                <a:gridCol w="671050"/>
                <a:gridCol w="1590300"/>
                <a:gridCol w="1679550"/>
                <a:gridCol w="1609125"/>
                <a:gridCol w="1518300"/>
                <a:gridCol w="1641525"/>
                <a:gridCol w="1527925"/>
              </a:tblGrid>
              <a:tr h="935825">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Linear Regression (LR)</a:t>
                      </a:r>
                      <a:endParaRPr sz="1400" u="none" cap="none" strike="noStrike"/>
                    </a:p>
                  </a:txBody>
                  <a:tcPr marT="45725" marB="45725" marR="91450" marL="91450">
                    <a:solidFill>
                      <a:srgbClr val="7B879A"/>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Random Forest Regressor (RFR)</a:t>
                      </a:r>
                      <a:endParaRPr sz="1400" u="none" cap="none" strike="noStrike"/>
                    </a:p>
                  </a:txBody>
                  <a:tcPr marT="45725" marB="45725" marR="91450" marL="91450">
                    <a:solidFill>
                      <a:srgbClr val="757575"/>
                    </a:solidFill>
                  </a:tcPr>
                </a:tc>
                <a:tc hMerge="1"/>
                <a:tc gridSpan="2">
                  <a:txBody>
                    <a:bodyPr>
                      <a:noAutofit/>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Gradient Boosting Regressor (GBR)</a:t>
                      </a:r>
                      <a:endParaRPr sz="1400" u="none" cap="none" strike="noStrike"/>
                    </a:p>
                  </a:txBody>
                  <a:tcPr marT="45725" marB="45725" marR="91450" marL="91450">
                    <a:solidFill>
                      <a:srgbClr val="E2A983"/>
                    </a:solidFill>
                  </a:tcPr>
                </a:tc>
                <a:tc hMerge="1"/>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txBody>
                  <a:tcPr marT="45725" marB="45725" marR="91450" marL="91450"/>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381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1</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(25 Features)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Phase 2</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(12 Features)</a:t>
                      </a:r>
                      <a:endParaRPr sz="1400" u="none" cap="none" strike="noStrike"/>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0.5157</a:t>
                      </a:r>
                      <a:r>
                        <a:rPr lang="en-US" sz="1400" u="none" cap="none" strike="noStrike"/>
                        <a:t>442205237524</a:t>
                      </a:r>
                      <a:endParaRPr sz="1400" u="none" cap="none" strike="noStrike"/>
                    </a:p>
                  </a:txBody>
                  <a:tcPr marT="45725" marB="45725" marR="91450" marL="91450">
                    <a:solidFill>
                      <a:srgbClr val="D8D8D8"/>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C00000"/>
                          </a:solidFill>
                          <a:latin typeface="Arial"/>
                          <a:ea typeface="Arial"/>
                          <a:cs typeface="Arial"/>
                          <a:sym typeface="Arial"/>
                        </a:rPr>
                        <a:t>0.5154</a:t>
                      </a:r>
                      <a:r>
                        <a:rPr b="0" i="0" lang="en-US" sz="1400" u="none" cap="none" strike="noStrike">
                          <a:solidFill>
                            <a:schemeClr val="dk1"/>
                          </a:solidFill>
                          <a:latin typeface="Arial"/>
                          <a:ea typeface="Arial"/>
                          <a:cs typeface="Arial"/>
                          <a:sym typeface="Arial"/>
                        </a:rPr>
                        <a:t>229916233453  </a:t>
                      </a:r>
                      <a:r>
                        <a:rPr b="0" i="0" lang="en-US" sz="1400" u="none" cap="none" strike="noStrike">
                          <a:solidFill>
                            <a:srgbClr val="C00000"/>
                          </a:solidFill>
                          <a:latin typeface="Arial"/>
                          <a:ea typeface="Arial"/>
                          <a:cs typeface="Arial"/>
                          <a:sym typeface="Arial"/>
                        </a:rPr>
                        <a: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0.9710</a:t>
                      </a:r>
                      <a:r>
                        <a:rPr lang="en-US" sz="1400" u="none" cap="none" strike="noStrike"/>
                        <a:t>460396052453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0.8863</a:t>
                      </a:r>
                      <a:r>
                        <a:rPr lang="en-US" sz="1400" u="none" cap="none" strike="noStrike"/>
                        <a:t>299083285592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0.812546207493315</a:t>
                      </a:r>
                      <a:r>
                        <a:rPr lang="en-US" sz="1400" u="none" cap="none" strike="noStrike">
                          <a:solidFill>
                            <a:srgbClr val="000000"/>
                          </a:solidFill>
                        </a:rPr>
                        <a:t>2</a:t>
                      </a:r>
                      <a:r>
                        <a:rPr lang="en-US" sz="1400" u="none" cap="none" strike="noStrike"/>
                        <a:t> </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0.812546207493314</a:t>
                      </a:r>
                      <a:r>
                        <a:rPr lang="en-US" sz="1400" u="none" cap="none" strike="noStrike">
                          <a:solidFill>
                            <a:srgbClr val="000000"/>
                          </a:solidFill>
                        </a:rPr>
                        <a:t>5</a:t>
                      </a:r>
                      <a:r>
                        <a:rPr lang="en-US" sz="1400" u="none" cap="none" strike="noStrike">
                          <a:solidFill>
                            <a:srgbClr val="C00000"/>
                          </a:solidFill>
                        </a:rPr>
                        <a:t> </a:t>
                      </a:r>
                      <a:r>
                        <a:rPr b="0" i="0" lang="en-US" sz="1400" u="none" cap="none" strike="noStrike">
                          <a:solidFill>
                            <a:srgbClr val="C00000"/>
                          </a:solidFill>
                          <a:latin typeface="Arial"/>
                          <a:ea typeface="Arial"/>
                          <a:cs typeface="Arial"/>
                          <a:sym typeface="Arial"/>
                        </a:rPr>
                        <a:t>↓↓</a:t>
                      </a:r>
                      <a:endParaRPr sz="1400" u="none" cap="none" strike="noStrike">
                        <a:solidFill>
                          <a:srgbClr val="C00000"/>
                        </a:solidFill>
                      </a:endParaRPr>
                    </a:p>
                  </a:txBody>
                  <a:tcPr marT="45725" marB="45725" marR="91450" marL="91450">
                    <a:solidFill>
                      <a:schemeClr val="lt2"/>
                    </a:solidFill>
                  </a:tcPr>
                </a:tc>
              </a:tr>
              <a:tr h="8034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MSE</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26,949,053.60841197</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26,961,391.502688333  </a:t>
                      </a:r>
                      <a:r>
                        <a:rPr lang="en-US" sz="1400" u="none" cap="none" strike="noStrike">
                          <a:solidFill>
                            <a:srgbClr val="C00000"/>
                          </a:solidFil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2,317,097.5246817297</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2,338,193.0603683274 </a:t>
                      </a:r>
                      <a:r>
                        <a:rPr lang="en-US" sz="1400" u="none" cap="none" strike="noStrike">
                          <a:solidFill>
                            <a:srgbClr val="C00000"/>
                          </a:solidFill>
                        </a:rPr>
                        <a:t>↑↑</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11,908,696.528868822</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11,908,696.528868886 </a:t>
                      </a:r>
                      <a:r>
                        <a:rPr lang="en-US" sz="1400" u="none" cap="none" strike="noStrike">
                          <a:solidFill>
                            <a:srgbClr val="C00000"/>
                          </a:solidFill>
                        </a:rPr>
                        <a:t>↑↑</a:t>
                      </a:r>
                      <a:endParaRPr sz="1400" u="none" cap="none" strike="noStrike"/>
                    </a:p>
                  </a:txBody>
                  <a:tcPr marT="45725" marB="45725" marR="91450" marL="91450">
                    <a:solidFill>
                      <a:schemeClr val="lt2"/>
                    </a:solidFill>
                  </a:tcPr>
                </a:tc>
              </a:tr>
              <a:tr h="696525">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CV</a:t>
                      </a:r>
                      <a:endParaRPr/>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t>(R2)</a:t>
                      </a:r>
                      <a:endParaRPr b="1"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0.66</a:t>
                      </a:r>
                      <a:r>
                        <a:rPr lang="en-US" sz="1400" u="none" cap="none" strike="noStrike"/>
                        <a:t>447 +/- 0.00204</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0.61</a:t>
                      </a:r>
                      <a:r>
                        <a:rPr lang="en-US" sz="1400" u="none" cap="none" strike="noStrike"/>
                        <a:t>432   +/- 0.00222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0.97</a:t>
                      </a:r>
                      <a:r>
                        <a:rPr lang="en-US" sz="1400" u="none" cap="none" strike="noStrike"/>
                        <a:t>128 +/- 0.00049</a:t>
                      </a:r>
                      <a:endParaRPr sz="1400" u="none" cap="none" strike="noStrike"/>
                    </a:p>
                  </a:txBody>
                  <a:tcPr marT="45725" marB="45725" marR="91450" marL="91450">
                    <a:lnR cap="flat" cmpd="sng" w="12700">
                      <a:solidFill>
                        <a:srgbClr val="FF0000"/>
                      </a:solidFill>
                      <a:prstDash val="solid"/>
                      <a:round/>
                      <a:headEnd len="sm" w="sm" type="none"/>
                      <a:tailEnd len="sm" w="sm" type="none"/>
                    </a:lnR>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0.89</a:t>
                      </a:r>
                      <a:r>
                        <a:rPr lang="en-US" sz="1400" u="none" cap="none" strike="noStrike"/>
                        <a:t>741 +/- 0.00082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solidFill>
                      <a:schemeClr val="lt2"/>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0.85</a:t>
                      </a:r>
                      <a:r>
                        <a:rPr lang="en-US" sz="1400" u="none" cap="none" strike="noStrike"/>
                        <a:t>478 +/- 0.00128</a:t>
                      </a:r>
                      <a:endParaRPr sz="1400" u="none" cap="none" strike="noStrike"/>
                    </a:p>
                  </a:txBody>
                  <a:tcPr marT="45725" marB="45725" marR="91450" marL="91450">
                    <a:lnL cap="flat" cmpd="sng" w="12700">
                      <a:solidFill>
                        <a:srgbClr val="FF0000"/>
                      </a:solidFill>
                      <a:prstDash val="solid"/>
                      <a:round/>
                      <a:headEnd len="sm" w="sm" type="none"/>
                      <a:tailEnd len="sm" w="sm" type="none"/>
                    </a:lnL>
                    <a:solidFill>
                      <a:srgbClr val="D3D3D3"/>
                    </a:solidFill>
                  </a:tcPr>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C00000"/>
                          </a:solidFill>
                        </a:rPr>
                        <a:t>0.82</a:t>
                      </a:r>
                      <a:r>
                        <a:rPr lang="en-US" sz="1400" u="none" cap="none" strike="noStrike"/>
                        <a:t>082 +/- 0.00189  </a:t>
                      </a:r>
                      <a:r>
                        <a:rPr b="0" i="0" lang="en-US" sz="1400" u="none" cap="none" strike="noStrike">
                          <a:solidFill>
                            <a:srgbClr val="C00000"/>
                          </a:solidFill>
                          <a:latin typeface="Arial"/>
                          <a:ea typeface="Arial"/>
                          <a:cs typeface="Arial"/>
                          <a:sym typeface="Arial"/>
                        </a:rPr>
                        <a:t>↓↓</a:t>
                      </a:r>
                      <a:endParaRPr sz="1400" u="none" cap="none" strike="noStrike"/>
                    </a:p>
                  </a:txBody>
                  <a:tcPr marT="45725" marB="45725" marR="91450" marL="91450">
                    <a:solidFill>
                      <a:schemeClr val="lt2"/>
                    </a:solidFill>
                  </a:tcPr>
                </a:tc>
              </a:tr>
            </a:tbl>
          </a:graphicData>
        </a:graphic>
      </p:graphicFrame>
      <p:sp>
        <p:nvSpPr>
          <p:cNvPr id="426" name="Google Shape;426;p43"/>
          <p:cNvSpPr txBox="1"/>
          <p:nvPr/>
        </p:nvSpPr>
        <p:spPr>
          <a:xfrm>
            <a:off x="948375" y="641023"/>
            <a:ext cx="9905998" cy="453064"/>
          </a:xfrm>
          <a:prstGeom prst="rect">
            <a:avLst/>
          </a:prstGeom>
          <a:noFill/>
          <a:ln>
            <a:noFill/>
          </a:ln>
        </p:spPr>
        <p:txBody>
          <a:bodyPr anchorCtr="0" anchor="ctr" bIns="45700" lIns="91425" spcFirstLastPara="1" rIns="91425" wrap="square" tIns="45700">
            <a:noAutofit/>
          </a:bodyPr>
          <a:lstStyle/>
          <a:p>
            <a:pPr indent="0" lvl="0" marL="114300" marR="0" rtl="0" algn="l">
              <a:lnSpc>
                <a:spcPct val="100000"/>
              </a:lnSpc>
              <a:spcBef>
                <a:spcPts val="360"/>
              </a:spcBef>
              <a:spcAft>
                <a:spcPts val="0"/>
              </a:spcAft>
              <a:buClr>
                <a:schemeClr val="lt1"/>
              </a:buClr>
              <a:buSzPts val="1800"/>
              <a:buFont typeface="Arial"/>
              <a:buNone/>
            </a:pPr>
            <a:r>
              <a:rPr b="0" i="0" lang="en-US" sz="2000" u="none" cap="small" strike="noStrike">
                <a:solidFill>
                  <a:schemeClr val="lt1"/>
                </a:solidFill>
                <a:latin typeface="Century Gothic"/>
                <a:ea typeface="Century Gothic"/>
                <a:cs typeface="Century Gothic"/>
                <a:sym typeface="Century Gothic"/>
              </a:rPr>
              <a:t>Reduces risk of model overfitting</a:t>
            </a:r>
            <a:endParaRPr/>
          </a:p>
        </p:txBody>
      </p:sp>
      <p:sp>
        <p:nvSpPr>
          <p:cNvPr id="427" name="Google Shape;427;p43"/>
          <p:cNvSpPr txBox="1"/>
          <p:nvPr/>
        </p:nvSpPr>
        <p:spPr>
          <a:xfrm>
            <a:off x="460695" y="5893424"/>
            <a:ext cx="11304585" cy="5480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B050"/>
                </a:solidFill>
                <a:latin typeface="Century Gothic"/>
                <a:ea typeface="Century Gothic"/>
                <a:cs typeface="Century Gothic"/>
                <a:sym typeface="Century Gothic"/>
              </a:rPr>
              <a:t>FINAL CONCLUSION: RANDOM FOREST WITH 12 FEATURES IS BEST FIT MODEL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241737" y="178676"/>
            <a:ext cx="8430335" cy="110621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PRODUCT (Web App) - Initial</a:t>
            </a:r>
            <a:endParaRPr/>
          </a:p>
        </p:txBody>
      </p:sp>
      <p:sp>
        <p:nvSpPr>
          <p:cNvPr id="433" name="Google Shape;433;p44"/>
          <p:cNvSpPr txBox="1"/>
          <p:nvPr>
            <p:ph idx="1" type="body"/>
          </p:nvPr>
        </p:nvSpPr>
        <p:spPr>
          <a:xfrm>
            <a:off x="678958" y="1284890"/>
            <a:ext cx="9905998" cy="5394434"/>
          </a:xfrm>
          <a:prstGeom prst="rect">
            <a:avLst/>
          </a:prstGeom>
          <a:noFill/>
          <a:ln>
            <a:noFill/>
          </a:ln>
        </p:spPr>
        <p:txBody>
          <a:bodyPr anchorCtr="0" anchor="ctr" bIns="45700" lIns="91425" spcFirstLastPara="1" rIns="91425" wrap="square" tIns="45700">
            <a:noAutofit/>
          </a:bodyPr>
          <a:lstStyle/>
          <a:p>
            <a:pPr indent="-158750" lvl="0" marL="285750" rtl="0" algn="l">
              <a:lnSpc>
                <a:spcPct val="100000"/>
              </a:lnSpc>
              <a:spcBef>
                <a:spcPts val="0"/>
              </a:spcBef>
              <a:spcAft>
                <a:spcPts val="0"/>
              </a:spcAft>
              <a:buSzPts val="2000"/>
              <a:buNone/>
            </a:pPr>
            <a:r>
              <a:rPr lang="en-US" sz="1600"/>
              <a:t>Customer Focused – Car Prediction App</a:t>
            </a:r>
            <a:endParaRPr/>
          </a:p>
          <a:p>
            <a:pPr indent="0" lvl="0" marL="127000" rtl="0" algn="l">
              <a:lnSpc>
                <a:spcPct val="100000"/>
              </a:lnSpc>
              <a:spcBef>
                <a:spcPts val="0"/>
              </a:spcBef>
              <a:spcAft>
                <a:spcPts val="0"/>
              </a:spcAft>
              <a:buSzPts val="2000"/>
              <a:buNone/>
            </a:pPr>
            <a:r>
              <a:t/>
            </a:r>
            <a:endParaRPr sz="1600"/>
          </a:p>
          <a:p>
            <a:pPr indent="0" lvl="0" marL="127000" rtl="0" algn="l">
              <a:lnSpc>
                <a:spcPct val="100000"/>
              </a:lnSpc>
              <a:spcBef>
                <a:spcPts val="0"/>
              </a:spcBef>
              <a:spcAft>
                <a:spcPts val="0"/>
              </a:spcAft>
              <a:buSzPts val="2000"/>
              <a:buNone/>
            </a:pPr>
            <a:r>
              <a:rPr lang="en-US" sz="1600"/>
              <a:t>Django or Flask</a:t>
            </a:r>
            <a:endParaRPr/>
          </a:p>
          <a:p>
            <a:pPr indent="-215900" lvl="0" marL="469900" rtl="0" algn="l">
              <a:lnSpc>
                <a:spcPct val="100000"/>
              </a:lnSpc>
              <a:spcBef>
                <a:spcPts val="0"/>
              </a:spcBef>
              <a:spcAft>
                <a:spcPts val="0"/>
              </a:spcAft>
              <a:buSzPts val="2000"/>
              <a:buNone/>
            </a:pPr>
            <a:r>
              <a:t/>
            </a:r>
            <a:endParaRPr sz="1600"/>
          </a:p>
          <a:p>
            <a:pPr indent="-342900" lvl="0" marL="469900" rtl="0" algn="l">
              <a:lnSpc>
                <a:spcPct val="100000"/>
              </a:lnSpc>
              <a:spcBef>
                <a:spcPts val="0"/>
              </a:spcBef>
              <a:spcAft>
                <a:spcPts val="0"/>
              </a:spcAft>
              <a:buSzPts val="2000"/>
              <a:buChar char="•"/>
            </a:pPr>
            <a:r>
              <a:rPr lang="en-US" sz="1600"/>
              <a:t>User Input </a:t>
            </a:r>
            <a:endParaRPr/>
          </a:p>
          <a:p>
            <a:pPr indent="-342900" lvl="1" marL="927100" rtl="0" algn="l">
              <a:lnSpc>
                <a:spcPct val="100000"/>
              </a:lnSpc>
              <a:spcBef>
                <a:spcPts val="0"/>
              </a:spcBef>
              <a:spcAft>
                <a:spcPts val="0"/>
              </a:spcAft>
              <a:buSzPts val="2000"/>
              <a:buChar char="•"/>
            </a:pPr>
            <a:r>
              <a:rPr lang="en-US" sz="1600"/>
              <a:t>Make</a:t>
            </a:r>
            <a:endParaRPr/>
          </a:p>
          <a:p>
            <a:pPr indent="-342900" lvl="1" marL="927100" rtl="0" algn="l">
              <a:lnSpc>
                <a:spcPct val="100000"/>
              </a:lnSpc>
              <a:spcBef>
                <a:spcPts val="0"/>
              </a:spcBef>
              <a:spcAft>
                <a:spcPts val="0"/>
              </a:spcAft>
              <a:buSzPts val="2000"/>
              <a:buChar char="•"/>
            </a:pPr>
            <a:r>
              <a:rPr lang="en-US" sz="1600"/>
              <a:t>Model</a:t>
            </a:r>
            <a:endParaRPr/>
          </a:p>
          <a:p>
            <a:pPr indent="-342900" lvl="1" marL="927100" rtl="0" algn="l">
              <a:lnSpc>
                <a:spcPct val="100000"/>
              </a:lnSpc>
              <a:spcBef>
                <a:spcPts val="0"/>
              </a:spcBef>
              <a:spcAft>
                <a:spcPts val="0"/>
              </a:spcAft>
              <a:buSzPts val="2000"/>
              <a:buChar char="•"/>
            </a:pPr>
            <a:r>
              <a:rPr lang="en-US" sz="1600"/>
              <a:t>Year</a:t>
            </a:r>
            <a:endParaRPr/>
          </a:p>
          <a:p>
            <a:pPr indent="-342900" lvl="1" marL="927100" rtl="0" algn="l">
              <a:lnSpc>
                <a:spcPct val="100000"/>
              </a:lnSpc>
              <a:spcBef>
                <a:spcPts val="0"/>
              </a:spcBef>
              <a:spcAft>
                <a:spcPts val="0"/>
              </a:spcAft>
              <a:buSzPts val="2000"/>
              <a:buChar char="•"/>
            </a:pPr>
            <a:r>
              <a:rPr lang="en-US" sz="1600"/>
              <a:t>Zip Code</a:t>
            </a:r>
            <a:endParaRPr/>
          </a:p>
          <a:p>
            <a:pPr indent="-342900" lvl="0" marL="469900" rtl="0" algn="l">
              <a:lnSpc>
                <a:spcPct val="100000"/>
              </a:lnSpc>
              <a:spcBef>
                <a:spcPts val="0"/>
              </a:spcBef>
              <a:spcAft>
                <a:spcPts val="0"/>
              </a:spcAft>
              <a:buSzPts val="2000"/>
              <a:buChar char="•"/>
            </a:pPr>
            <a:r>
              <a:rPr lang="en-US" sz="1600"/>
              <a:t>Provide Prediction(s) and Insight(s)</a:t>
            </a:r>
            <a:endParaRPr/>
          </a:p>
          <a:p>
            <a:pPr indent="-342900" lvl="1" marL="914400" rtl="0" algn="l">
              <a:lnSpc>
                <a:spcPct val="100000"/>
              </a:lnSpc>
              <a:spcBef>
                <a:spcPts val="600"/>
              </a:spcBef>
              <a:spcAft>
                <a:spcPts val="0"/>
              </a:spcAft>
              <a:buSzPts val="1800"/>
              <a:buChar char="•"/>
            </a:pPr>
            <a:r>
              <a:rPr lang="en-US" sz="1600"/>
              <a:t>Price Prediction Per Selected Car</a:t>
            </a:r>
            <a:endParaRPr/>
          </a:p>
          <a:p>
            <a:pPr indent="-342900" lvl="1" marL="914400" rtl="0" algn="l">
              <a:lnSpc>
                <a:spcPct val="100000"/>
              </a:lnSpc>
              <a:spcBef>
                <a:spcPts val="600"/>
              </a:spcBef>
              <a:spcAft>
                <a:spcPts val="0"/>
              </a:spcAft>
              <a:buSzPts val="1800"/>
              <a:buChar char="•"/>
            </a:pPr>
            <a:r>
              <a:rPr lang="en-US" sz="1600"/>
              <a:t>Best Year for Deals</a:t>
            </a:r>
            <a:endParaRPr/>
          </a:p>
          <a:p>
            <a:pPr indent="-342900" lvl="1" marL="914400" rtl="0" algn="l">
              <a:lnSpc>
                <a:spcPct val="100000"/>
              </a:lnSpc>
              <a:spcBef>
                <a:spcPts val="600"/>
              </a:spcBef>
              <a:spcAft>
                <a:spcPts val="0"/>
              </a:spcAft>
              <a:buSzPts val="1800"/>
              <a:buChar char="•"/>
            </a:pPr>
            <a:r>
              <a:rPr lang="en-US" sz="1600"/>
              <a:t>Best Make and/or Models for Deals</a:t>
            </a:r>
            <a:endParaRPr/>
          </a:p>
          <a:p>
            <a:pPr indent="-342900" lvl="1" marL="914400" rtl="0" algn="l">
              <a:lnSpc>
                <a:spcPct val="100000"/>
              </a:lnSpc>
              <a:spcBef>
                <a:spcPts val="600"/>
              </a:spcBef>
              <a:spcAft>
                <a:spcPts val="0"/>
              </a:spcAft>
              <a:buSzPts val="1800"/>
              <a:buChar char="•"/>
            </a:pPr>
            <a:r>
              <a:rPr lang="en-US" sz="1600"/>
              <a:t>Region Specific Deals</a:t>
            </a:r>
            <a:endParaRPr/>
          </a:p>
          <a:p>
            <a:pPr indent="-342900" lvl="1" marL="914400" rtl="0" algn="l">
              <a:lnSpc>
                <a:spcPct val="100000"/>
              </a:lnSpc>
              <a:spcBef>
                <a:spcPts val="600"/>
              </a:spcBef>
              <a:spcAft>
                <a:spcPts val="0"/>
              </a:spcAft>
              <a:buSzPts val="1800"/>
              <a:buChar char="•"/>
            </a:pPr>
            <a:r>
              <a:rPr lang="en-US" sz="1600"/>
              <a:t>Alternate Makes and Models The User Might Like</a:t>
            </a:r>
            <a:endParaRPr/>
          </a:p>
          <a:p>
            <a:pPr indent="-228600" lvl="2" marL="1371600" rtl="0" algn="l">
              <a:lnSpc>
                <a:spcPct val="100000"/>
              </a:lnSpc>
              <a:spcBef>
                <a:spcPts val="600"/>
              </a:spcBef>
              <a:spcAft>
                <a:spcPts val="0"/>
              </a:spcAft>
              <a:buSzPts val="18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a:p>
            <a:pPr indent="-215900" lvl="2" marL="1384300" rtl="0" algn="l">
              <a:lnSpc>
                <a:spcPct val="100000"/>
              </a:lnSpc>
              <a:spcBef>
                <a:spcPts val="0"/>
              </a:spcBef>
              <a:spcAft>
                <a:spcPts val="0"/>
              </a:spcAft>
              <a:buSzPts val="20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5"/>
          <p:cNvSpPr txBox="1"/>
          <p:nvPr>
            <p:ph type="title"/>
          </p:nvPr>
        </p:nvSpPr>
        <p:spPr>
          <a:xfrm>
            <a:off x="304799" y="136634"/>
            <a:ext cx="9501353" cy="120080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US"/>
              <a:t>DATA PRODUCT (Jupyter Notebook) - Actual</a:t>
            </a:r>
            <a:endParaRPr/>
          </a:p>
        </p:txBody>
      </p:sp>
      <p:sp>
        <p:nvSpPr>
          <p:cNvPr id="439" name="Google Shape;439;p45"/>
          <p:cNvSpPr txBox="1"/>
          <p:nvPr>
            <p:ph idx="1" type="body"/>
          </p:nvPr>
        </p:nvSpPr>
        <p:spPr>
          <a:xfrm>
            <a:off x="815592" y="2722178"/>
            <a:ext cx="9905998" cy="3999188"/>
          </a:xfrm>
          <a:prstGeom prst="rect">
            <a:avLst/>
          </a:prstGeom>
          <a:noFill/>
          <a:ln>
            <a:noFill/>
          </a:ln>
        </p:spPr>
        <p:txBody>
          <a:bodyPr anchorCtr="0" anchor="ctr" bIns="45700" lIns="91425" spcFirstLastPara="1" rIns="91425" wrap="square" tIns="45700">
            <a:noAutofit/>
          </a:bodyPr>
          <a:lstStyle/>
          <a:p>
            <a:pPr indent="0" lvl="0" marL="114300" rtl="0" algn="l">
              <a:lnSpc>
                <a:spcPct val="100000"/>
              </a:lnSpc>
              <a:spcBef>
                <a:spcPts val="360"/>
              </a:spcBef>
              <a:spcAft>
                <a:spcPts val="0"/>
              </a:spcAft>
              <a:buSzPts val="1800"/>
              <a:buNone/>
            </a:pPr>
            <a:r>
              <a:rPr lang="en-US" sz="1800"/>
              <a:t>Customer Focused – Car Buying Pre-Production Code</a:t>
            </a:r>
            <a:endParaRPr sz="1800"/>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Jupyter Notebook with Prediction Code</a:t>
            </a:r>
            <a:endParaRPr/>
          </a:p>
          <a:p>
            <a:pPr indent="0" lvl="0" marL="114300" rtl="0" algn="l">
              <a:lnSpc>
                <a:spcPct val="100000"/>
              </a:lnSpc>
              <a:spcBef>
                <a:spcPts val="360"/>
              </a:spcBef>
              <a:spcAft>
                <a:spcPts val="0"/>
              </a:spcAft>
              <a:buSzPts val="1800"/>
              <a:buNone/>
            </a:pPr>
            <a:r>
              <a:t/>
            </a:r>
            <a:endParaRPr sz="1800"/>
          </a:p>
          <a:p>
            <a:pPr indent="0" lvl="0" marL="114300" rtl="0" algn="l">
              <a:lnSpc>
                <a:spcPct val="100000"/>
              </a:lnSpc>
              <a:spcBef>
                <a:spcPts val="360"/>
              </a:spcBef>
              <a:spcAft>
                <a:spcPts val="0"/>
              </a:spcAft>
              <a:buSzPts val="1800"/>
              <a:buNone/>
            </a:pPr>
            <a:r>
              <a:rPr lang="en-US" sz="1800"/>
              <a:t>User Input(s)</a:t>
            </a:r>
            <a:endParaRPr/>
          </a:p>
          <a:p>
            <a:pPr indent="0" lvl="0" marL="114300" rtl="0" algn="l">
              <a:lnSpc>
                <a:spcPct val="100000"/>
              </a:lnSpc>
              <a:spcBef>
                <a:spcPts val="360"/>
              </a:spcBef>
              <a:spcAft>
                <a:spcPts val="0"/>
              </a:spcAft>
              <a:buSzPts val="1800"/>
              <a:buNone/>
            </a:pPr>
            <a:r>
              <a:t/>
            </a:r>
            <a:endParaRPr sz="1800"/>
          </a:p>
          <a:p>
            <a:pPr indent="-342900" lvl="1" marL="927100" rtl="0" algn="l">
              <a:lnSpc>
                <a:spcPct val="100000"/>
              </a:lnSpc>
              <a:spcBef>
                <a:spcPts val="0"/>
              </a:spcBef>
              <a:spcAft>
                <a:spcPts val="0"/>
              </a:spcAft>
              <a:buSzPts val="2000"/>
              <a:buChar char="•"/>
            </a:pPr>
            <a:r>
              <a:rPr lang="en-US"/>
              <a:t>Make</a:t>
            </a:r>
            <a:endParaRPr/>
          </a:p>
          <a:p>
            <a:pPr indent="-342900" lvl="1" marL="927100" rtl="0" algn="l">
              <a:lnSpc>
                <a:spcPct val="100000"/>
              </a:lnSpc>
              <a:spcBef>
                <a:spcPts val="0"/>
              </a:spcBef>
              <a:spcAft>
                <a:spcPts val="0"/>
              </a:spcAft>
              <a:buSzPts val="2000"/>
              <a:buChar char="•"/>
            </a:pPr>
            <a:r>
              <a:rPr lang="en-US"/>
              <a:t>Model</a:t>
            </a:r>
            <a:endParaRPr/>
          </a:p>
          <a:p>
            <a:pPr indent="-342900" lvl="1" marL="927100" rtl="0" algn="l">
              <a:lnSpc>
                <a:spcPct val="100000"/>
              </a:lnSpc>
              <a:spcBef>
                <a:spcPts val="0"/>
              </a:spcBef>
              <a:spcAft>
                <a:spcPts val="0"/>
              </a:spcAft>
              <a:buSzPts val="2000"/>
              <a:buChar char="•"/>
            </a:pPr>
            <a:r>
              <a:rPr lang="en-US"/>
              <a:t>Year</a:t>
            </a:r>
            <a:endParaRPr/>
          </a:p>
          <a:p>
            <a:pPr indent="-342900" lvl="1" marL="927100" rtl="0" algn="l">
              <a:lnSpc>
                <a:spcPct val="100000"/>
              </a:lnSpc>
              <a:spcBef>
                <a:spcPts val="0"/>
              </a:spcBef>
              <a:spcAft>
                <a:spcPts val="0"/>
              </a:spcAft>
              <a:buSzPts val="2000"/>
              <a:buChar char="•"/>
            </a:pPr>
            <a:r>
              <a:rPr lang="en-US"/>
              <a:t>Body Type</a:t>
            </a:r>
            <a:endParaRPr/>
          </a:p>
          <a:p>
            <a:pPr indent="-342900" lvl="1" marL="927100" rtl="0" algn="l">
              <a:lnSpc>
                <a:spcPct val="100000"/>
              </a:lnSpc>
              <a:spcBef>
                <a:spcPts val="0"/>
              </a:spcBef>
              <a:spcAft>
                <a:spcPts val="0"/>
              </a:spcAft>
              <a:buSzPts val="2000"/>
              <a:buChar char="•"/>
            </a:pPr>
            <a:r>
              <a:rPr lang="en-US"/>
              <a:t>Zip Code</a:t>
            </a:r>
            <a:endParaRPr/>
          </a:p>
          <a:p>
            <a:pPr indent="-215900" lvl="1" marL="927100" rtl="0" algn="l">
              <a:lnSpc>
                <a:spcPct val="100000"/>
              </a:lnSpc>
              <a:spcBef>
                <a:spcPts val="0"/>
              </a:spcBef>
              <a:spcAft>
                <a:spcPts val="0"/>
              </a:spcAft>
              <a:buSzPts val="2000"/>
              <a:buNone/>
            </a:pPr>
            <a:r>
              <a:t/>
            </a:r>
            <a:endParaRPr/>
          </a:p>
          <a:p>
            <a:pPr indent="0" lvl="0" marL="114300" rtl="0" algn="l">
              <a:lnSpc>
                <a:spcPct val="100000"/>
              </a:lnSpc>
              <a:spcBef>
                <a:spcPts val="360"/>
              </a:spcBef>
              <a:spcAft>
                <a:spcPts val="0"/>
              </a:spcAft>
              <a:buSzPts val="1800"/>
              <a:buNone/>
            </a:pPr>
            <a:r>
              <a:rPr lang="en-US" sz="1800"/>
              <a:t>Goal: Display our Top two predictors Using Dummy Variables</a:t>
            </a:r>
            <a:endParaRPr/>
          </a:p>
          <a:p>
            <a:pPr indent="-342900" lvl="1" marL="914400" rtl="0" algn="l">
              <a:lnSpc>
                <a:spcPct val="100000"/>
              </a:lnSpc>
              <a:spcBef>
                <a:spcPts val="360"/>
              </a:spcBef>
              <a:spcAft>
                <a:spcPts val="0"/>
              </a:spcAft>
              <a:buSzPts val="1800"/>
              <a:buChar char="•"/>
            </a:pPr>
            <a:r>
              <a:rPr lang="en-US"/>
              <a:t>Take a Random Vehicle</a:t>
            </a:r>
            <a:endParaRPr/>
          </a:p>
          <a:p>
            <a:pPr indent="-342900" lvl="1" marL="914400" rtl="0" algn="l">
              <a:lnSpc>
                <a:spcPct val="100000"/>
              </a:lnSpc>
              <a:spcBef>
                <a:spcPts val="360"/>
              </a:spcBef>
              <a:spcAft>
                <a:spcPts val="0"/>
              </a:spcAft>
              <a:buSzPts val="1800"/>
              <a:buChar char="•"/>
            </a:pPr>
            <a:r>
              <a:rPr lang="en-US"/>
              <a:t> Use Gradient Boosting Regressor and Random Forest Regressor to Predict the Price</a:t>
            </a:r>
            <a:endParaRPr/>
          </a:p>
          <a:p>
            <a:pPr indent="-228600" lvl="1" marL="914400" rtl="0" algn="l">
              <a:lnSpc>
                <a:spcPct val="100000"/>
              </a:lnSpc>
              <a:spcBef>
                <a:spcPts val="360"/>
              </a:spcBef>
              <a:spcAft>
                <a:spcPts val="0"/>
              </a:spcAft>
              <a:buSzPts val="1800"/>
              <a:buNone/>
            </a:pPr>
            <a:r>
              <a:t/>
            </a:r>
            <a:endParaRPr sz="1400"/>
          </a:p>
          <a:p>
            <a:pPr indent="-228600" lvl="1" marL="914400" rtl="0" algn="l">
              <a:lnSpc>
                <a:spcPct val="100000"/>
              </a:lnSpc>
              <a:spcBef>
                <a:spcPts val="360"/>
              </a:spcBef>
              <a:spcAft>
                <a:spcPts val="0"/>
              </a:spcAft>
              <a:buSzPts val="1800"/>
              <a:buNone/>
            </a:pPr>
            <a:r>
              <a:t/>
            </a:r>
            <a:endParaRPr/>
          </a:p>
          <a:p>
            <a:pPr indent="-228600" lvl="3" marL="1828800" rtl="0" algn="l">
              <a:lnSpc>
                <a:spcPct val="100000"/>
              </a:lnSpc>
              <a:spcBef>
                <a:spcPts val="600"/>
              </a:spcBef>
              <a:spcAft>
                <a:spcPts val="0"/>
              </a:spcAft>
              <a:buSzPts val="1800"/>
              <a:buNone/>
            </a:pPr>
            <a:r>
              <a:t/>
            </a:r>
            <a:endParaRPr/>
          </a:p>
          <a:p>
            <a:pPr indent="0" lvl="2" marL="1028700" rtl="0" algn="l">
              <a:lnSpc>
                <a:spcPct val="100000"/>
              </a:lnSpc>
              <a:spcBef>
                <a:spcPts val="600"/>
              </a:spcBef>
              <a:spcAft>
                <a:spcPts val="0"/>
              </a:spcAft>
              <a:buSzPts val="1800"/>
              <a:buNone/>
            </a:pPr>
            <a:r>
              <a:t/>
            </a:r>
            <a:endParaRPr/>
          </a:p>
          <a:p>
            <a:pPr indent="-228600" lvl="2" marL="1371600" rtl="0" algn="l">
              <a:lnSpc>
                <a:spcPct val="100000"/>
              </a:lnSpc>
              <a:spcBef>
                <a:spcPts val="600"/>
              </a:spcBef>
              <a:spcAft>
                <a:spcPts val="0"/>
              </a:spcAft>
              <a:buSzPts val="1800"/>
              <a:buNone/>
            </a:pPr>
            <a:r>
              <a:t/>
            </a:r>
            <a:endParaRPr/>
          </a:p>
          <a:p>
            <a:pPr indent="-228600" lvl="1" marL="914400" rtl="0" algn="l">
              <a:lnSpc>
                <a:spcPct val="100000"/>
              </a:lnSpc>
              <a:spcBef>
                <a:spcPts val="6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pic>
        <p:nvPicPr>
          <p:cNvPr descr="A screenshot of a social media post &#10; &#10;Description automatically generated" id="444" name="Google Shape;444;p46"/>
          <p:cNvPicPr preferRelativeResize="0"/>
          <p:nvPr/>
        </p:nvPicPr>
        <p:blipFill rotWithShape="1">
          <a:blip r:embed="rId3">
            <a:alphaModFix/>
          </a:blip>
          <a:srcRect b="0" l="0" r="0" t="0"/>
          <a:stretch/>
        </p:blipFill>
        <p:spPr>
          <a:xfrm>
            <a:off x="3731881" y="0"/>
            <a:ext cx="8460120" cy="6858000"/>
          </a:xfrm>
          <a:prstGeom prst="rect">
            <a:avLst/>
          </a:prstGeom>
          <a:noFill/>
          <a:ln>
            <a:noFill/>
          </a:ln>
        </p:spPr>
      </p:pic>
      <p:sp>
        <p:nvSpPr>
          <p:cNvPr id="445" name="Google Shape;445;p46"/>
          <p:cNvSpPr txBox="1"/>
          <p:nvPr/>
        </p:nvSpPr>
        <p:spPr>
          <a:xfrm>
            <a:off x="0" y="2451954"/>
            <a:ext cx="3731881" cy="83099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Century Gothic"/>
                <a:ea typeface="Century Gothic"/>
                <a:cs typeface="Century Gothic"/>
                <a:sym typeface="Century Gothic"/>
              </a:rPr>
              <a:t>Vehicle we used in testing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pic>
        <p:nvPicPr>
          <p:cNvPr descr="A screenshot of a social media post &#10; &#10;Description automatically generated" id="450" name="Google Shape;450;p47"/>
          <p:cNvPicPr preferRelativeResize="0"/>
          <p:nvPr/>
        </p:nvPicPr>
        <p:blipFill rotWithShape="1">
          <a:blip r:embed="rId3">
            <a:alphaModFix/>
          </a:blip>
          <a:srcRect b="0" l="0" r="0" t="0"/>
          <a:stretch/>
        </p:blipFill>
        <p:spPr>
          <a:xfrm>
            <a:off x="0" y="1400325"/>
            <a:ext cx="12192000" cy="5056231"/>
          </a:xfrm>
          <a:prstGeom prst="rect">
            <a:avLst/>
          </a:prstGeom>
          <a:noFill/>
          <a:ln>
            <a:noFill/>
          </a:ln>
        </p:spPr>
      </p:pic>
      <p:sp>
        <p:nvSpPr>
          <p:cNvPr id="451" name="Google Shape;451;p47"/>
          <p:cNvSpPr txBox="1"/>
          <p:nvPr/>
        </p:nvSpPr>
        <p:spPr>
          <a:xfrm>
            <a:off x="4034377" y="401444"/>
            <a:ext cx="412324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Century Gothic"/>
                <a:ea typeface="Century Gothic"/>
                <a:cs typeface="Century Gothic"/>
                <a:sym typeface="Century Gothic"/>
              </a:rPr>
              <a:t>Dummy Variables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1"/>
          <p:cNvSpPr txBox="1"/>
          <p:nvPr>
            <p:ph type="title"/>
          </p:nvPr>
        </p:nvSpPr>
        <p:spPr>
          <a:xfrm>
            <a:off x="323025" y="4705"/>
            <a:ext cx="6842400" cy="128561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MOTIVATION AND TARGET</a:t>
            </a:r>
            <a:endParaRPr/>
          </a:p>
        </p:txBody>
      </p:sp>
      <p:sp>
        <p:nvSpPr>
          <p:cNvPr id="143" name="Google Shape;143;p21"/>
          <p:cNvSpPr txBox="1"/>
          <p:nvPr>
            <p:ph idx="1" type="body"/>
          </p:nvPr>
        </p:nvSpPr>
        <p:spPr>
          <a:xfrm>
            <a:off x="625065" y="1776966"/>
            <a:ext cx="6930900" cy="4614300"/>
          </a:xfrm>
          <a:prstGeom prst="rect">
            <a:avLst/>
          </a:prstGeom>
          <a:noFill/>
          <a:ln>
            <a:noFill/>
          </a:ln>
        </p:spPr>
        <p:txBody>
          <a:bodyPr anchorCtr="0" anchor="ctr" bIns="45700" lIns="91425" spcFirstLastPara="1" rIns="91425" wrap="square" tIns="45700">
            <a:noAutofit/>
          </a:bodyPr>
          <a:lstStyle/>
          <a:p>
            <a:pPr indent="-285750" lvl="0" marL="285750" rtl="0" algn="l">
              <a:lnSpc>
                <a:spcPct val="70000"/>
              </a:lnSpc>
              <a:spcBef>
                <a:spcPts val="0"/>
              </a:spcBef>
              <a:spcAft>
                <a:spcPts val="0"/>
              </a:spcAft>
              <a:buSzPts val="1295"/>
              <a:buChar char="•"/>
            </a:pPr>
            <a:r>
              <a:rPr lang="en-US"/>
              <a:t>Motivation</a:t>
            </a:r>
            <a:endParaRPr/>
          </a:p>
          <a:p>
            <a:pPr indent="-285750" lvl="1" marL="742950" rtl="0" algn="l">
              <a:lnSpc>
                <a:spcPct val="70000"/>
              </a:lnSpc>
              <a:spcBef>
                <a:spcPts val="859"/>
              </a:spcBef>
              <a:spcAft>
                <a:spcPts val="0"/>
              </a:spcAft>
              <a:buSzPts val="1295"/>
              <a:buChar char="•"/>
            </a:pPr>
            <a:r>
              <a:rPr lang="en-US" sz="2000"/>
              <a:t>Predict car listing price – Help Customers Find the Best Price for their Specific Used Car Needs</a:t>
            </a:r>
            <a:endParaRPr sz="2000"/>
          </a:p>
          <a:p>
            <a:pPr indent="-285750" lvl="2" marL="1200150" rtl="0" algn="l">
              <a:lnSpc>
                <a:spcPct val="70000"/>
              </a:lnSpc>
              <a:spcBef>
                <a:spcPts val="859"/>
              </a:spcBef>
              <a:spcAft>
                <a:spcPts val="0"/>
              </a:spcAft>
              <a:buSzPts val="1295"/>
              <a:buChar char="•"/>
            </a:pPr>
            <a:r>
              <a:rPr lang="en-US" sz="2000"/>
              <a:t>Find One or A Set of Model Forms that would be Conducive to Predicting Car Prices</a:t>
            </a:r>
            <a:endParaRPr sz="2000"/>
          </a:p>
          <a:p>
            <a:pPr indent="-285750" lvl="2" marL="1200150" rtl="0" algn="l">
              <a:lnSpc>
                <a:spcPct val="70000"/>
              </a:lnSpc>
              <a:spcBef>
                <a:spcPts val="859"/>
              </a:spcBef>
              <a:spcAft>
                <a:spcPts val="0"/>
              </a:spcAft>
              <a:buSzPts val="1295"/>
              <a:buChar char="•"/>
            </a:pPr>
            <a:r>
              <a:rPr lang="en-US" sz="2000"/>
              <a:t>Find Out If Regions and Other Demographic Data Made a Material Difference in Car Listing Price</a:t>
            </a:r>
            <a:endParaRPr sz="2000"/>
          </a:p>
          <a:p>
            <a:pPr indent="-203517" lvl="2" marL="1200150" rtl="0" algn="l">
              <a:lnSpc>
                <a:spcPct val="70000"/>
              </a:lnSpc>
              <a:spcBef>
                <a:spcPts val="859"/>
              </a:spcBef>
              <a:spcAft>
                <a:spcPts val="0"/>
              </a:spcAft>
              <a:buSzPts val="1295"/>
              <a:buNone/>
            </a:pPr>
            <a:r>
              <a:t/>
            </a:r>
            <a:endParaRPr sz="2000"/>
          </a:p>
          <a:p>
            <a:pPr indent="-285750" lvl="0" marL="285750" rtl="0" algn="l">
              <a:lnSpc>
                <a:spcPct val="70000"/>
              </a:lnSpc>
              <a:spcBef>
                <a:spcPts val="859"/>
              </a:spcBef>
              <a:spcAft>
                <a:spcPts val="0"/>
              </a:spcAft>
              <a:buSzPts val="1295"/>
              <a:buChar char="•"/>
            </a:pPr>
            <a:r>
              <a:rPr lang="en-US"/>
              <a:t>Suggested Target</a:t>
            </a:r>
            <a:endParaRPr/>
          </a:p>
          <a:p>
            <a:pPr indent="-285750" lvl="1" marL="742950" rtl="0" algn="l">
              <a:lnSpc>
                <a:spcPct val="70000"/>
              </a:lnSpc>
              <a:spcBef>
                <a:spcPts val="859"/>
              </a:spcBef>
              <a:spcAft>
                <a:spcPts val="0"/>
              </a:spcAft>
              <a:buSzPts val="1295"/>
              <a:buChar char="•"/>
            </a:pPr>
            <a:r>
              <a:rPr lang="en-US" sz="2000"/>
              <a:t>Price Prediction  App</a:t>
            </a:r>
            <a:endParaRPr sz="2000"/>
          </a:p>
          <a:p>
            <a:pPr indent="-203516" lvl="0" marL="285750" rtl="0" algn="l">
              <a:lnSpc>
                <a:spcPct val="70000"/>
              </a:lnSpc>
              <a:spcBef>
                <a:spcPts val="859"/>
              </a:spcBef>
              <a:spcAft>
                <a:spcPts val="0"/>
              </a:spcAft>
              <a:buSzPts val="1295"/>
              <a:buNone/>
            </a:pPr>
            <a:r>
              <a:t/>
            </a:r>
            <a:endParaRPr/>
          </a:p>
          <a:p>
            <a:pPr indent="-285750" lvl="0" marL="285750" rtl="0" algn="l">
              <a:lnSpc>
                <a:spcPct val="70000"/>
              </a:lnSpc>
              <a:spcBef>
                <a:spcPts val="859"/>
              </a:spcBef>
              <a:spcAft>
                <a:spcPts val="0"/>
              </a:spcAft>
              <a:buSzPts val="1295"/>
              <a:buChar char="•"/>
            </a:pPr>
            <a:r>
              <a:rPr lang="en-US"/>
              <a:t>Actual Target – Jupyter Notebook to show Integral components of the Solution</a:t>
            </a:r>
            <a:endParaRPr/>
          </a:p>
          <a:p>
            <a:pPr indent="-285750" lvl="1" marL="742950" rtl="0" algn="l">
              <a:lnSpc>
                <a:spcPct val="70000"/>
              </a:lnSpc>
              <a:spcBef>
                <a:spcPts val="859"/>
              </a:spcBef>
              <a:spcAft>
                <a:spcPts val="0"/>
              </a:spcAft>
              <a:buSzPts val="1295"/>
              <a:buChar char="•"/>
            </a:pPr>
            <a:r>
              <a:rPr lang="en-US" sz="2000"/>
              <a:t>Demonstrate underlying abilities of possible app</a:t>
            </a:r>
            <a:endParaRPr sz="20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a:p>
            <a:pPr indent="-221169" lvl="1" marL="742950" rtl="0" algn="l">
              <a:lnSpc>
                <a:spcPct val="70000"/>
              </a:lnSpc>
              <a:spcBef>
                <a:spcPts val="803"/>
              </a:spcBef>
              <a:spcAft>
                <a:spcPts val="0"/>
              </a:spcAft>
              <a:buSzPts val="1017"/>
              <a:buNone/>
            </a:pPr>
            <a:r>
              <a:t/>
            </a:r>
            <a:endParaRPr sz="1600"/>
          </a:p>
        </p:txBody>
      </p:sp>
      <p:pic>
        <p:nvPicPr>
          <p:cNvPr id="144" name="Google Shape;144;p21"/>
          <p:cNvPicPr preferRelativeResize="0"/>
          <p:nvPr/>
        </p:nvPicPr>
        <p:blipFill rotWithShape="1">
          <a:blip r:embed="rId4">
            <a:alphaModFix/>
          </a:blip>
          <a:srcRect b="0" l="33703" r="40929" t="0"/>
          <a:stretch/>
        </p:blipFill>
        <p:spPr>
          <a:xfrm>
            <a:off x="7994456" y="4705"/>
            <a:ext cx="4272094" cy="6848596"/>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0" y="0"/>
            <a:ext cx="12190413" cy="165967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a:t>Random Forest Regressor </a:t>
            </a:r>
            <a:br>
              <a:rPr lang="en-US"/>
            </a:br>
            <a:r>
              <a:rPr lang="en-US"/>
              <a:t>and </a:t>
            </a:r>
            <a:br>
              <a:rPr lang="en-US"/>
            </a:br>
            <a:r>
              <a:rPr lang="en-US"/>
              <a:t>Gradient Boosting Regressor</a:t>
            </a:r>
            <a:endParaRPr/>
          </a:p>
        </p:txBody>
      </p:sp>
      <p:pic>
        <p:nvPicPr>
          <p:cNvPr descr="A screenshot of a cell phone &#10; &#10;Description automatically generated" id="457" name="Google Shape;457;p48"/>
          <p:cNvPicPr preferRelativeResize="0"/>
          <p:nvPr/>
        </p:nvPicPr>
        <p:blipFill rotWithShape="1">
          <a:blip r:embed="rId3">
            <a:alphaModFix/>
          </a:blip>
          <a:srcRect b="0" l="0" r="0" t="0"/>
          <a:stretch/>
        </p:blipFill>
        <p:spPr>
          <a:xfrm>
            <a:off x="0" y="1659673"/>
            <a:ext cx="12192000" cy="49176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1141413" y="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CONCLUSIONS</a:t>
            </a:r>
            <a:endParaRPr/>
          </a:p>
        </p:txBody>
      </p:sp>
      <p:sp>
        <p:nvSpPr>
          <p:cNvPr id="463" name="Google Shape;463;p49"/>
          <p:cNvSpPr txBox="1"/>
          <p:nvPr>
            <p:ph idx="1" type="body"/>
          </p:nvPr>
        </p:nvSpPr>
        <p:spPr>
          <a:xfrm>
            <a:off x="1222700" y="1432875"/>
            <a:ext cx="9906000" cy="4977900"/>
          </a:xfrm>
          <a:prstGeom prst="rect">
            <a:avLst/>
          </a:prstGeom>
          <a:noFill/>
          <a:ln>
            <a:noFill/>
          </a:ln>
        </p:spPr>
        <p:txBody>
          <a:bodyPr anchorCtr="0" anchor="ctr" bIns="45700" lIns="91425" spcFirstLastPara="1" rIns="91425" wrap="square" tIns="45700">
            <a:noAutofit/>
          </a:bodyPr>
          <a:lstStyle/>
          <a:p>
            <a:pPr indent="-285750" lvl="1" marL="742950" rtl="0" algn="l">
              <a:lnSpc>
                <a:spcPct val="100000"/>
              </a:lnSpc>
              <a:spcBef>
                <a:spcPts val="0"/>
              </a:spcBef>
              <a:spcAft>
                <a:spcPts val="0"/>
              </a:spcAft>
              <a:buSzPts val="2880"/>
              <a:buFont typeface="Noto Sans Symbols"/>
              <a:buChar char="❖"/>
            </a:pPr>
            <a:r>
              <a:rPr lang="en-US" cap="none"/>
              <a:t>Data analysis indicates that a listing’s location has a smaller impact on price compared to the vehicle’s other features, such as age and mileage, however regional trends in prices do still exist.</a:t>
            </a:r>
            <a:endParaRPr cap="none"/>
          </a:p>
          <a:p>
            <a:pPr indent="0" lvl="0" marL="914400" rtl="0" algn="l">
              <a:lnSpc>
                <a:spcPct val="100000"/>
              </a:lnSpc>
              <a:spcBef>
                <a:spcPts val="0"/>
              </a:spcBef>
              <a:spcAft>
                <a:spcPts val="0"/>
              </a:spcAft>
              <a:buSzPts val="1800"/>
              <a:buNone/>
            </a:pPr>
            <a:r>
              <a:t/>
            </a:r>
            <a:endParaRPr cap="none"/>
          </a:p>
          <a:p>
            <a:pPr indent="-285750" lvl="1" marL="742950" rtl="0" algn="l">
              <a:lnSpc>
                <a:spcPct val="100000"/>
              </a:lnSpc>
              <a:spcBef>
                <a:spcPts val="0"/>
              </a:spcBef>
              <a:spcAft>
                <a:spcPts val="0"/>
              </a:spcAft>
              <a:buSzPts val="2880"/>
              <a:buFont typeface="Noto Sans Symbols"/>
              <a:buChar char="❖"/>
            </a:pPr>
            <a:r>
              <a:rPr lang="en-US" cap="none"/>
              <a:t>The biggest regional impact on price is population and urbanization, causing the rural MidWest states to have the highest price, and the NorthEastern states the lowest price.</a:t>
            </a:r>
            <a:endParaRPr/>
          </a:p>
          <a:p>
            <a:pPr indent="0" lvl="0" marL="0" rtl="0" algn="l">
              <a:lnSpc>
                <a:spcPct val="100000"/>
              </a:lnSpc>
              <a:spcBef>
                <a:spcPts val="0"/>
              </a:spcBef>
              <a:spcAft>
                <a:spcPts val="0"/>
              </a:spcAft>
              <a:buClr>
                <a:schemeClr val="lt1"/>
              </a:buClr>
              <a:buSzPts val="2880"/>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Random Forest Regressor is our best performing model overall, largely thanks to the number of non-linear features causing a decrease in Linear Regression performance.</a:t>
            </a:r>
            <a:endParaRPr/>
          </a:p>
          <a:p>
            <a:pPr indent="-102870" lvl="0" marL="285750" rtl="0" algn="l">
              <a:lnSpc>
                <a:spcPct val="100000"/>
              </a:lnSpc>
              <a:spcBef>
                <a:spcPts val="0"/>
              </a:spcBef>
              <a:spcAft>
                <a:spcPts val="0"/>
              </a:spcAft>
              <a:buClr>
                <a:schemeClr val="lt1"/>
              </a:buClr>
              <a:buSzPts val="2880"/>
              <a:buFont typeface="Noto Sans Symbols"/>
              <a:buNone/>
            </a:pPr>
            <a:r>
              <a:t/>
            </a:r>
            <a:endParaRPr sz="1800" cap="none"/>
          </a:p>
          <a:p>
            <a:pPr indent="-285750" lvl="1" marL="742950" rtl="0" algn="l">
              <a:lnSpc>
                <a:spcPct val="100000"/>
              </a:lnSpc>
              <a:spcBef>
                <a:spcPts val="0"/>
              </a:spcBef>
              <a:spcAft>
                <a:spcPts val="0"/>
              </a:spcAft>
              <a:buSzPts val="2880"/>
              <a:buFont typeface="Noto Sans Symbols"/>
              <a:buChar char="❖"/>
            </a:pPr>
            <a:r>
              <a:rPr lang="en-US" cap="none"/>
              <a:t>Reducing feature dimensionality using LASSO and Ridge regularization models. Reduces the risk of model overfitting.</a:t>
            </a:r>
            <a:endParaRPr cap="none"/>
          </a:p>
          <a:p>
            <a:pPr indent="0" lvl="0" marL="0" rtl="0" algn="l">
              <a:lnSpc>
                <a:spcPct val="100000"/>
              </a:lnSpc>
              <a:spcBef>
                <a:spcPts val="0"/>
              </a:spcBef>
              <a:spcAft>
                <a:spcPts val="0"/>
              </a:spcAft>
              <a:buSzPts val="1800"/>
              <a:buNone/>
            </a:pPr>
            <a:r>
              <a:t/>
            </a:r>
            <a:endParaRPr sz="1800"/>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THE NEXT STEPS</a:t>
            </a:r>
            <a:endParaRPr/>
          </a:p>
        </p:txBody>
      </p:sp>
      <p:sp>
        <p:nvSpPr>
          <p:cNvPr id="469" name="Google Shape;469;p50"/>
          <p:cNvSpPr txBox="1"/>
          <p:nvPr>
            <p:ph idx="1" type="body"/>
          </p:nvPr>
        </p:nvSpPr>
        <p:spPr>
          <a:xfrm>
            <a:off x="1222693" y="1866899"/>
            <a:ext cx="9906000" cy="3124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80"/>
              <a:buNone/>
            </a:pPr>
            <a:r>
              <a:t/>
            </a:r>
            <a:endParaRPr sz="1800" cap="none"/>
          </a:p>
          <a:p>
            <a:pPr indent="0" lvl="0" marL="0" rtl="0" algn="l">
              <a:lnSpc>
                <a:spcPct val="100000"/>
              </a:lnSpc>
              <a:spcBef>
                <a:spcPts val="0"/>
              </a:spcBef>
              <a:spcAft>
                <a:spcPts val="0"/>
              </a:spcAft>
              <a:buSzPts val="2880"/>
              <a:buNone/>
            </a:pPr>
            <a:r>
              <a:t/>
            </a:r>
            <a:endParaRPr sz="1800" cap="none"/>
          </a:p>
          <a:p>
            <a:pPr indent="-342900" lvl="0" marL="457200" rtl="0" algn="l">
              <a:lnSpc>
                <a:spcPct val="100000"/>
              </a:lnSpc>
              <a:spcBef>
                <a:spcPts val="0"/>
              </a:spcBef>
              <a:spcAft>
                <a:spcPts val="0"/>
              </a:spcAft>
              <a:buSzPts val="1800"/>
              <a:buChar char="•"/>
            </a:pPr>
            <a:r>
              <a:rPr lang="en-US" sz="1800" cap="none"/>
              <a:t>Write individual models for each vehicle type and then use Bagging Regressor to aggregate their individual predictions (either by voting or by averaging) to form a final prediction and compare that to the universal RFR.</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Expand the data set and use it to explore seasonal price fluctuations.</a:t>
            </a:r>
            <a:endParaRPr sz="1800" cap="none"/>
          </a:p>
          <a:p>
            <a:pPr indent="0" lvl="0" marL="457200" rtl="0" algn="l">
              <a:lnSpc>
                <a:spcPct val="100000"/>
              </a:lnSpc>
              <a:spcBef>
                <a:spcPts val="0"/>
              </a:spcBef>
              <a:spcAft>
                <a:spcPts val="0"/>
              </a:spcAft>
              <a:buSzPts val="1800"/>
              <a:buNone/>
            </a:pPr>
            <a:r>
              <a:t/>
            </a:r>
            <a:endParaRPr sz="1800" cap="none"/>
          </a:p>
          <a:p>
            <a:pPr indent="-342900" lvl="0" marL="457200" rtl="0" algn="l">
              <a:lnSpc>
                <a:spcPct val="100000"/>
              </a:lnSpc>
              <a:spcBef>
                <a:spcPts val="0"/>
              </a:spcBef>
              <a:spcAft>
                <a:spcPts val="0"/>
              </a:spcAft>
              <a:buSzPts val="1800"/>
              <a:buChar char="•"/>
            </a:pPr>
            <a:r>
              <a:rPr lang="en-US" sz="1800" cap="none"/>
              <a:t>Establish and streamline a pipeline to ingest new data and integrate it into the model.</a:t>
            </a:r>
            <a:endParaRPr sz="1800" cap="none"/>
          </a:p>
          <a:p>
            <a:pPr indent="0" lvl="0" marL="114300" rtl="0" algn="l">
              <a:lnSpc>
                <a:spcPct val="100000"/>
              </a:lnSpc>
              <a:spcBef>
                <a:spcPts val="0"/>
              </a:spcBef>
              <a:spcAft>
                <a:spcPts val="0"/>
              </a:spcAft>
              <a:buSzPts val="1800"/>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1141413" y="609600"/>
            <a:ext cx="9906000" cy="1905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sz="4800"/>
              <a:t>QUESTIONS?</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2"/>
          <p:cNvSpPr txBox="1"/>
          <p:nvPr>
            <p:ph type="title"/>
          </p:nvPr>
        </p:nvSpPr>
        <p:spPr>
          <a:xfrm>
            <a:off x="1143001" y="589279"/>
            <a:ext cx="9905998" cy="11154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Century Gothic"/>
              <a:buNone/>
            </a:pPr>
            <a:r>
              <a:rPr lang="en-US"/>
              <a:t>ARCHITECTURE </a:t>
            </a:r>
            <a:br>
              <a:rPr lang="en-US"/>
            </a:br>
            <a:br>
              <a:rPr lang="en-US"/>
            </a:br>
            <a:r>
              <a:rPr lang="en-US" sz="2000"/>
              <a:t>DATA SCIENCE WORKFLOW</a:t>
            </a:r>
            <a:endParaRPr sz="2000"/>
          </a:p>
        </p:txBody>
      </p:sp>
      <p:grpSp>
        <p:nvGrpSpPr>
          <p:cNvPr id="150" name="Google Shape;150;p22"/>
          <p:cNvGrpSpPr/>
          <p:nvPr/>
        </p:nvGrpSpPr>
        <p:grpSpPr>
          <a:xfrm>
            <a:off x="1143001" y="1862849"/>
            <a:ext cx="9958311" cy="4273791"/>
            <a:chOff x="104472" y="83655"/>
            <a:chExt cx="9881556" cy="3878745"/>
          </a:xfrm>
        </p:grpSpPr>
        <p:sp>
          <p:nvSpPr>
            <p:cNvPr id="151" name="Google Shape;151;p22"/>
            <p:cNvSpPr/>
            <p:nvPr/>
          </p:nvSpPr>
          <p:spPr>
            <a:xfrm>
              <a:off x="7985987" y="459528"/>
              <a:ext cx="1815540" cy="1815838"/>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8045893" y="520066"/>
              <a:ext cx="1694762" cy="1694760"/>
            </a:xfrm>
            <a:prstGeom prst="ellipse">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nvSpPr>
          <p:spPr>
            <a:xfrm>
              <a:off x="8288416"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Visualizations</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804589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txBox="1"/>
            <p:nvPr/>
          </p:nvSpPr>
          <p:spPr>
            <a:xfrm>
              <a:off x="8291266" y="2308821"/>
              <a:ext cx="1694762" cy="1183810"/>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Seaborn</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Matplotlib</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YellowBrick</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Plotly</a:t>
              </a:r>
              <a:endParaRPr b="0" i="0" sz="1200" u="none" cap="none" strike="noStrike">
                <a:solidFill>
                  <a:schemeClr val="lt1"/>
                </a:solidFill>
                <a:latin typeface="Century Gothic"/>
                <a:ea typeface="Century Gothic"/>
                <a:cs typeface="Century Gothic"/>
                <a:sym typeface="Century Gothic"/>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Jupyter Widgets</a:t>
              </a:r>
              <a:endParaRPr b="0" i="0" sz="1200" u="none" cap="none" strike="noStrike">
                <a:solidFill>
                  <a:schemeClr val="lt1"/>
                </a:solidFill>
                <a:latin typeface="Century Gothic"/>
                <a:ea typeface="Century Gothic"/>
                <a:cs typeface="Century Gothic"/>
                <a:sym typeface="Century Gothic"/>
              </a:endParaRPr>
            </a:p>
          </p:txBody>
        </p:sp>
        <p:sp>
          <p:nvSpPr>
            <p:cNvPr id="156" name="Google Shape;156;p22"/>
            <p:cNvSpPr/>
            <p:nvPr/>
          </p:nvSpPr>
          <p:spPr>
            <a:xfrm rot="2700000">
              <a:off x="6108712" y="459622"/>
              <a:ext cx="1815330" cy="1815330"/>
            </a:xfrm>
            <a:prstGeom prst="teardrop">
              <a:avLst>
                <a:gd fmla="val 100000" name="adj"/>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6170446" y="520066"/>
              <a:ext cx="1694762" cy="1694760"/>
            </a:xfrm>
            <a:prstGeom prst="ellipse">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nvSpPr>
          <p:spPr>
            <a:xfrm>
              <a:off x="6412003"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Analyses and Modeling</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617044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6608274" y="2318716"/>
              <a:ext cx="1694762" cy="1643684"/>
            </a:xfrm>
            <a:prstGeom prst="rect">
              <a:avLst/>
            </a:prstGeom>
            <a:noFill/>
            <a:ln>
              <a:noFill/>
            </a:ln>
          </p:spPr>
          <p:txBody>
            <a:bodyPr anchorCtr="0" anchor="t" bIns="38100" lIns="38100" spcFirstLastPara="1" rIns="38100" wrap="square" tIns="38100">
              <a:noAutofit/>
            </a:bodyPr>
            <a:lstStyle/>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Scikit-learn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Linear Regression</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Random Forest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Gradient Boost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LASSO</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Ridge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Elastic Net</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Knearest Regressor</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Pipeline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Cross Validate</a:t>
              </a:r>
              <a:br>
                <a:rPr b="0" i="0" lang="en-US" sz="1200" u="none" cap="none" strike="noStrike">
                  <a:solidFill>
                    <a:schemeClr val="lt1"/>
                  </a:solidFill>
                  <a:latin typeface="Century Gothic"/>
                  <a:ea typeface="Century Gothic"/>
                  <a:cs typeface="Century Gothic"/>
                  <a:sym typeface="Century Gothic"/>
                </a:rPr>
              </a:br>
              <a:endParaRPr b="0" i="0" sz="1200" u="none" cap="none" strike="noStrike">
                <a:solidFill>
                  <a:srgbClr val="000000"/>
                </a:solidFill>
                <a:latin typeface="Arial"/>
                <a:ea typeface="Arial"/>
                <a:cs typeface="Arial"/>
                <a:sym typeface="Arial"/>
              </a:endParaRPr>
            </a:p>
          </p:txBody>
        </p:sp>
        <p:sp>
          <p:nvSpPr>
            <p:cNvPr id="161" name="Google Shape;161;p22"/>
            <p:cNvSpPr/>
            <p:nvPr/>
          </p:nvSpPr>
          <p:spPr>
            <a:xfrm rot="2700000">
              <a:off x="4233265" y="459622"/>
              <a:ext cx="1815330" cy="1815330"/>
            </a:xfrm>
            <a:prstGeom prst="teardrop">
              <a:avLst>
                <a:gd fmla="val 100000" name="adj"/>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4294033" y="520066"/>
              <a:ext cx="1694762" cy="1694760"/>
            </a:xfrm>
            <a:prstGeom prst="ellipse">
              <a:avLst/>
            </a:prstGeom>
            <a:gradFill>
              <a:gsLst>
                <a:gs pos="0">
                  <a:srgbClr val="C8C8B2"/>
                </a:gs>
                <a:gs pos="100000">
                  <a:srgbClr val="99997A"/>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txBox="1"/>
            <p:nvPr/>
          </p:nvSpPr>
          <p:spPr>
            <a:xfrm>
              <a:off x="453558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Wrangling</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4294033"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txBox="1"/>
            <p:nvPr/>
          </p:nvSpPr>
          <p:spPr>
            <a:xfrm>
              <a:off x="4813150" y="2318716"/>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Pandas</a:t>
              </a:r>
              <a:endParaRPr b="0" i="0" sz="1200" u="none" cap="none" strike="noStrike">
                <a:solidFill>
                  <a:srgbClr val="000000"/>
                </a:solidFill>
                <a:latin typeface="Arial"/>
                <a:ea typeface="Arial"/>
                <a:cs typeface="Arial"/>
                <a:sym typeface="Arial"/>
              </a:endParaRPr>
            </a:p>
            <a:p>
              <a:pPr indent="-57150" lvl="0"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SQLITE 3</a:t>
              </a:r>
              <a:endParaRPr b="0" i="0" sz="1200" u="none" cap="none" strike="noStrike">
                <a:solidFill>
                  <a:srgbClr val="000000"/>
                </a:solidFill>
                <a:latin typeface="Arial"/>
                <a:ea typeface="Arial"/>
                <a:cs typeface="Arial"/>
                <a:sym typeface="Arial"/>
              </a:endParaRPr>
            </a:p>
          </p:txBody>
        </p:sp>
        <p:sp>
          <p:nvSpPr>
            <p:cNvPr id="166" name="Google Shape;166;p22"/>
            <p:cNvSpPr/>
            <p:nvPr/>
          </p:nvSpPr>
          <p:spPr>
            <a:xfrm rot="2700000">
              <a:off x="2356852" y="459622"/>
              <a:ext cx="1815330" cy="1815330"/>
            </a:xfrm>
            <a:prstGeom prst="teardrop">
              <a:avLst>
                <a:gd fmla="val 100000" name="adj"/>
              </a:avLst>
            </a:prstGeom>
            <a:gradFill>
              <a:gsLst>
                <a:gs pos="0">
                  <a:srgbClr val="DFD496"/>
                </a:gs>
                <a:gs pos="100000">
                  <a:srgbClr val="BAAC54"/>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a:off x="2417619" y="520066"/>
              <a:ext cx="1694762" cy="1694760"/>
            </a:xfrm>
            <a:prstGeom prst="ellipse">
              <a:avLst/>
            </a:prstGeom>
            <a:gradFill>
              <a:gsLst>
                <a:gs pos="0">
                  <a:srgbClr val="E9C674"/>
                </a:gs>
                <a:gs pos="100000">
                  <a:srgbClr val="C89C31"/>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txBox="1"/>
            <p:nvPr/>
          </p:nvSpPr>
          <p:spPr>
            <a:xfrm>
              <a:off x="2660142"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Data ingestion methods varied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2417619"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txBox="1"/>
            <p:nvPr/>
          </p:nvSpPr>
          <p:spPr>
            <a:xfrm>
              <a:off x="2786719" y="2336591"/>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Original Worm Storage – AWS S3</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Current Worm Storage SQLITE</a:t>
              </a:r>
              <a:endParaRPr b="0" i="0" sz="1200" u="none" cap="none" strike="noStrike">
                <a:solidFill>
                  <a:srgbClr val="000000"/>
                </a:solidFill>
                <a:latin typeface="Arial"/>
                <a:ea typeface="Arial"/>
                <a:cs typeface="Arial"/>
                <a:sym typeface="Arial"/>
              </a:endParaRPr>
            </a:p>
            <a:p>
              <a:pPr indent="-57150" lvl="1" marL="57150" marR="0" rtl="0" algn="l">
                <a:lnSpc>
                  <a:spcPct val="90000"/>
                </a:lnSpc>
                <a:spcBef>
                  <a:spcPts val="12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ease of use with  pandas and Scikit-learn was the Important Factor</a:t>
              </a:r>
              <a:endParaRPr b="0" i="0" sz="1200" u="none" cap="none" strike="noStrike">
                <a:solidFill>
                  <a:srgbClr val="000000"/>
                </a:solidFill>
                <a:latin typeface="Arial"/>
                <a:ea typeface="Arial"/>
                <a:cs typeface="Arial"/>
                <a:sym typeface="Arial"/>
              </a:endParaRPr>
            </a:p>
          </p:txBody>
        </p:sp>
        <p:sp>
          <p:nvSpPr>
            <p:cNvPr id="171" name="Google Shape;171;p22"/>
            <p:cNvSpPr/>
            <p:nvPr/>
          </p:nvSpPr>
          <p:spPr>
            <a:xfrm rot="2700000">
              <a:off x="480439" y="459622"/>
              <a:ext cx="1815330" cy="1815330"/>
            </a:xfrm>
            <a:prstGeom prst="teardrop">
              <a:avLst>
                <a:gd fmla="val 100000" name="adj"/>
              </a:avLst>
            </a:prstGeom>
            <a:gradFill>
              <a:gsLst>
                <a:gs pos="0">
                  <a:srgbClr val="E9A958"/>
                </a:gs>
                <a:gs pos="100000">
                  <a:srgbClr val="B77B25"/>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2"/>
            <p:cNvSpPr/>
            <p:nvPr/>
          </p:nvSpPr>
          <p:spPr>
            <a:xfrm>
              <a:off x="541206" y="520066"/>
              <a:ext cx="1694762" cy="1694760"/>
            </a:xfrm>
            <a:prstGeom prst="ellipse">
              <a:avLst/>
            </a:prstGeom>
            <a:gradFill>
              <a:gsLst>
                <a:gs pos="0">
                  <a:srgbClr val="D38154"/>
                </a:gs>
                <a:gs pos="100000">
                  <a:srgbClr val="A05727"/>
                </a:gs>
              </a:gsLst>
              <a:lin ang="5400000" scaled="0"/>
            </a:gradFill>
            <a:ln>
              <a:noFill/>
            </a:ln>
            <a:effectLst>
              <a:outerShdw blurRad="50800" rotWithShape="0" dir="5400000" dist="38100">
                <a:srgbClr val="000000">
                  <a:alpha val="6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txBox="1"/>
            <p:nvPr/>
          </p:nvSpPr>
          <p:spPr>
            <a:xfrm>
              <a:off x="783729" y="762220"/>
              <a:ext cx="1210682" cy="1210452"/>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chemeClr val="lt1"/>
                </a:buClr>
                <a:buSzPts val="1300"/>
                <a:buFont typeface="Century Gothic"/>
                <a:buNone/>
              </a:pPr>
              <a:r>
                <a:rPr b="1" i="0" lang="en-US" sz="1400" u="none" cap="none" strike="noStrike">
                  <a:solidFill>
                    <a:schemeClr val="lt1"/>
                  </a:solidFill>
                  <a:latin typeface="Century Gothic"/>
                  <a:ea typeface="Century Gothic"/>
                  <a:cs typeface="Century Gothic"/>
                  <a:sym typeface="Century Gothic"/>
                </a:rPr>
                <a:t>Pre-Trimmed Dataset from Market Check API</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541206" y="2308821"/>
              <a:ext cx="1694762" cy="99538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txBox="1"/>
            <p:nvPr/>
          </p:nvSpPr>
          <p:spPr>
            <a:xfrm>
              <a:off x="845061" y="2350487"/>
              <a:ext cx="1694762" cy="1183810"/>
            </a:xfrm>
            <a:prstGeom prst="rect">
              <a:avLst/>
            </a:prstGeom>
            <a:noFill/>
            <a:ln>
              <a:noFill/>
            </a:ln>
          </p:spPr>
          <p:txBody>
            <a:bodyPr anchorCtr="0" anchor="t" bIns="38100" lIns="38100" spcFirstLastPara="1" rIns="38100" wrap="square" tIns="38100">
              <a:noAutofit/>
            </a:bodyPr>
            <a:lstStyle/>
            <a:p>
              <a:pPr indent="-57150" lvl="0" marL="57150" marR="0" rtl="0" algn="l">
                <a:lnSpc>
                  <a:spcPct val="90000"/>
                </a:lnSpc>
                <a:spcBef>
                  <a:spcPts val="0"/>
                </a:spcBef>
                <a:spcAft>
                  <a:spcPts val="0"/>
                </a:spcAft>
                <a:buClr>
                  <a:schemeClr val="lt1"/>
                </a:buClr>
                <a:buSzPts val="800"/>
                <a:buFont typeface="Century Gothic"/>
                <a:buChar char="•"/>
              </a:pPr>
              <a:r>
                <a:rPr b="0" i="0" lang="en-US" sz="1200" u="none" cap="none" strike="noStrike">
                  <a:solidFill>
                    <a:schemeClr val="lt1"/>
                  </a:solidFill>
                  <a:latin typeface="Century Gothic"/>
                  <a:ea typeface="Century Gothic"/>
                  <a:cs typeface="Century Gothic"/>
                  <a:sym typeface="Century Gothic"/>
                </a:rPr>
                <a:t>Given to us upon request</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643191" y="609600"/>
            <a:ext cx="6573685" cy="80264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Century Gothic"/>
              <a:buNone/>
            </a:pPr>
            <a:r>
              <a:rPr lang="en-US"/>
              <a:t>DATA SOURCES</a:t>
            </a:r>
            <a:endParaRPr/>
          </a:p>
        </p:txBody>
      </p:sp>
      <p:sp>
        <p:nvSpPr>
          <p:cNvPr id="181" name="Google Shape;181;p23"/>
          <p:cNvSpPr txBox="1"/>
          <p:nvPr>
            <p:ph idx="1" type="body"/>
          </p:nvPr>
        </p:nvSpPr>
        <p:spPr>
          <a:xfrm>
            <a:off x="643191" y="1463665"/>
            <a:ext cx="7566000" cy="4836300"/>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SzPts val="1500"/>
              <a:buChar char="•"/>
            </a:pPr>
            <a:r>
              <a:rPr b="1" lang="en-US"/>
              <a:t>Marketcheck </a:t>
            </a:r>
            <a:r>
              <a:rPr lang="en-US"/>
              <a:t>API provides access to New, Used and Certified cars inventory for all car dealers in USA and Canada</a:t>
            </a:r>
            <a:endParaRPr/>
          </a:p>
          <a:p>
            <a:pPr indent="0" lvl="0" marL="0" rtl="0" algn="l">
              <a:lnSpc>
                <a:spcPct val="90000"/>
              </a:lnSpc>
              <a:spcBef>
                <a:spcPts val="0"/>
              </a:spcBef>
              <a:spcAft>
                <a:spcPts val="0"/>
              </a:spcAft>
              <a:buSzPts val="1500"/>
              <a:buNone/>
            </a:pPr>
            <a:r>
              <a:t/>
            </a:r>
            <a:endParaRPr/>
          </a:p>
          <a:p>
            <a:pPr indent="-285750" lvl="1" marL="742950" rtl="0" algn="l">
              <a:lnSpc>
                <a:spcPct val="90000"/>
              </a:lnSpc>
              <a:spcBef>
                <a:spcPts val="900"/>
              </a:spcBef>
              <a:spcAft>
                <a:spcPts val="0"/>
              </a:spcAft>
              <a:buSzPts val="1500"/>
              <a:buChar char="•"/>
            </a:pPr>
            <a:r>
              <a:rPr lang="en-US" sz="2000"/>
              <a:t>Inventories include new, used &amp; certified listings gathered from over 52k dealerships across the US and Canada</a:t>
            </a:r>
            <a:endParaRPr/>
          </a:p>
          <a:p>
            <a:pPr indent="0" lvl="1" marL="45720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On an average There are about 6.2M searchable listings (about 2.2M unique VINs) for Used &amp; Certified cars from all over USA. Data includes car features like make, model, trim, color, mileage, Year and so on</a:t>
            </a:r>
            <a:endParaRPr/>
          </a:p>
          <a:p>
            <a:pPr indent="-190500" lvl="1" marL="742950" rtl="0" algn="l">
              <a:lnSpc>
                <a:spcPct val="90000"/>
              </a:lnSpc>
              <a:spcBef>
                <a:spcPts val="900"/>
              </a:spcBef>
              <a:spcAft>
                <a:spcPts val="0"/>
              </a:spcAft>
              <a:buSzPts val="1500"/>
              <a:buNone/>
            </a:pPr>
            <a:r>
              <a:t/>
            </a:r>
            <a:endParaRPr sz="2000"/>
          </a:p>
          <a:p>
            <a:pPr indent="-285750" lvl="1" marL="742950" rtl="0" algn="l">
              <a:lnSpc>
                <a:spcPct val="90000"/>
              </a:lnSpc>
              <a:spcBef>
                <a:spcPts val="900"/>
              </a:spcBef>
              <a:spcAft>
                <a:spcPts val="0"/>
              </a:spcAft>
              <a:buSzPts val="1500"/>
              <a:buChar char="•"/>
            </a:pPr>
            <a:r>
              <a:rPr lang="en-US" sz="2000"/>
              <a:t>The active inventory set available on target websites is refreshed once every 24 hours. All websites are tracked for changes to the inventory and only those listings that have changes published are crawled afresh</a:t>
            </a:r>
            <a:endParaRPr/>
          </a:p>
          <a:p>
            <a:pPr indent="-190500" lvl="1" marL="742950" rtl="0" algn="l">
              <a:lnSpc>
                <a:spcPct val="90000"/>
              </a:lnSpc>
              <a:spcBef>
                <a:spcPts val="900"/>
              </a:spcBef>
              <a:spcAft>
                <a:spcPts val="0"/>
              </a:spcAft>
              <a:buSzPts val="1500"/>
              <a:buNone/>
            </a:pPr>
            <a:r>
              <a:t/>
            </a:r>
            <a:endParaRPr sz="2000"/>
          </a:p>
          <a:p>
            <a:pPr indent="-190500" lvl="0" marL="285750" rtl="0" algn="l">
              <a:lnSpc>
                <a:spcPct val="90000"/>
              </a:lnSpc>
              <a:spcBef>
                <a:spcPts val="900"/>
              </a:spcBef>
              <a:spcAft>
                <a:spcPts val="0"/>
              </a:spcAft>
              <a:buSzPts val="1500"/>
              <a:buNone/>
            </a:pPr>
            <a:r>
              <a:t/>
            </a:r>
            <a:endParaRPr/>
          </a:p>
        </p:txBody>
      </p:sp>
      <p:pic>
        <p:nvPicPr>
          <p:cNvPr id="182" name="Google Shape;182;p23"/>
          <p:cNvPicPr preferRelativeResize="0"/>
          <p:nvPr/>
        </p:nvPicPr>
        <p:blipFill rotWithShape="1">
          <a:blip r:embed="rId4">
            <a:alphaModFix/>
          </a:blip>
          <a:srcRect b="0" l="0" r="0" t="0"/>
          <a:stretch/>
        </p:blipFill>
        <p:spPr>
          <a:xfrm>
            <a:off x="8414881" y="2514600"/>
            <a:ext cx="3429000" cy="184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Century Gothic"/>
              <a:buNone/>
            </a:pPr>
            <a:r>
              <a:rPr lang="en-US"/>
              <a:t>DATA SOURCES</a:t>
            </a:r>
            <a:endParaRPr/>
          </a:p>
        </p:txBody>
      </p:sp>
      <p:sp>
        <p:nvSpPr>
          <p:cNvPr id="188" name="Google Shape;188;p24"/>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89" name="Google Shape;189;p24"/>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190" name="Google Shape;190;p24"/>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191" name="Google Shape;191;p24"/>
          <p:cNvGrpSpPr/>
          <p:nvPr/>
        </p:nvGrpSpPr>
        <p:grpSpPr>
          <a:xfrm>
            <a:off x="5054375" y="969963"/>
            <a:ext cx="6467774" cy="5267045"/>
            <a:chOff x="0" y="4764"/>
            <a:chExt cx="6467774" cy="5267045"/>
          </a:xfrm>
        </p:grpSpPr>
        <p:sp>
          <p:nvSpPr>
            <p:cNvPr id="192" name="Google Shape;192;p24"/>
            <p:cNvSpPr/>
            <p:nvPr/>
          </p:nvSpPr>
          <p:spPr>
            <a:xfrm>
              <a:off x="0" y="4764"/>
              <a:ext cx="6467774" cy="1108851"/>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4"/>
            <p:cNvSpPr/>
            <p:nvPr/>
          </p:nvSpPr>
          <p:spPr>
            <a:xfrm>
              <a:off x="335427" y="254255"/>
              <a:ext cx="609868" cy="60986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1280723" y="4764"/>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1280723" y="4764"/>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Regions</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4191222" y="4764"/>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4"/>
            <p:cNvSpPr txBox="1"/>
            <p:nvPr/>
          </p:nvSpPr>
          <p:spPr>
            <a:xfrm>
              <a:off x="4059602" y="75877"/>
              <a:ext cx="2275299" cy="1029214"/>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Loose Boundaries:</a:t>
              </a:r>
              <a:endParaRPr/>
            </a:p>
            <a:p>
              <a:pPr indent="0" lvl="0" marL="0" marR="0" rtl="0" algn="l">
                <a:lnSpc>
                  <a:spcPct val="90000"/>
                </a:lnSpc>
                <a:spcBef>
                  <a:spcPts val="0"/>
                </a:spcBef>
                <a:spcAft>
                  <a:spcPts val="0"/>
                </a:spcAft>
                <a:buClr>
                  <a:schemeClr val="lt1"/>
                </a:buClr>
                <a:buSzPts val="1100"/>
                <a:buFont typeface="Century Gothic"/>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Based on Weather and Geographic Location</a:t>
              </a:r>
              <a:endParaRPr b="0" i="0" sz="1200" u="none" cap="none" strike="noStrike">
                <a:solidFill>
                  <a:srgbClr val="000000"/>
                </a:solidFill>
                <a:latin typeface="Arial"/>
                <a:ea typeface="Arial"/>
                <a:cs typeface="Arial"/>
                <a:sym typeface="Arial"/>
              </a:endParaRPr>
            </a:p>
          </p:txBody>
        </p:sp>
        <p:sp>
          <p:nvSpPr>
            <p:cNvPr id="198" name="Google Shape;198;p24"/>
            <p:cNvSpPr/>
            <p:nvPr/>
          </p:nvSpPr>
          <p:spPr>
            <a:xfrm>
              <a:off x="0" y="1390829"/>
              <a:ext cx="6467774" cy="1108851"/>
            </a:xfrm>
            <a:prstGeom prst="roundRect">
              <a:avLst>
                <a:gd fmla="val 10000" name="adj"/>
              </a:avLst>
            </a:prstGeom>
            <a:solidFill>
              <a:srgbClr val="DACE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a:off x="335427" y="1640320"/>
              <a:ext cx="609868" cy="60986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a:off x="1280723" y="1390829"/>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txBox="1"/>
            <p:nvPr/>
          </p:nvSpPr>
          <p:spPr>
            <a:xfrm>
              <a:off x="1280723" y="1390829"/>
              <a:ext cx="51857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Age</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a:off x="0" y="2776893"/>
              <a:ext cx="6467774" cy="1108851"/>
            </a:xfrm>
            <a:prstGeom prst="roundRect">
              <a:avLst>
                <a:gd fmla="val 10000" name="adj"/>
              </a:avLst>
            </a:prstGeom>
            <a:solidFill>
              <a:srgbClr val="E7B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a:off x="335427" y="3026385"/>
              <a:ext cx="609868" cy="60986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a:off x="1280723" y="2776893"/>
              <a:ext cx="51857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txBox="1"/>
            <p:nvPr/>
          </p:nvSpPr>
          <p:spPr>
            <a:xfrm>
              <a:off x="1280723" y="2776893"/>
              <a:ext cx="1726336"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Zip Codes and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200"/>
                <a:buFont typeface="Arial"/>
                <a:buNone/>
              </a:pPr>
              <a:r>
                <a:rPr b="0" i="0" lang="en-US" sz="2200" u="none" cap="none" strike="noStrike">
                  <a:solidFill>
                    <a:schemeClr val="lt1"/>
                  </a:solidFill>
                  <a:latin typeface="Century Gothic"/>
                  <a:ea typeface="Century Gothic"/>
                  <a:cs typeface="Century Gothic"/>
                  <a:sym typeface="Century Gothic"/>
                </a:rPr>
                <a:t>County List</a:t>
              </a:r>
              <a:endParaRPr b="0" i="0" sz="2400" u="none" cap="none" strike="noStrike">
                <a:solidFill>
                  <a:srgbClr val="000000"/>
                </a:solidFill>
                <a:latin typeface="Arial"/>
                <a:ea typeface="Arial"/>
                <a:cs typeface="Arial"/>
                <a:sym typeface="Arial"/>
              </a:endParaRPr>
            </a:p>
          </p:txBody>
        </p:sp>
        <p:sp>
          <p:nvSpPr>
            <p:cNvPr id="206" name="Google Shape;206;p24"/>
            <p:cNvSpPr/>
            <p:nvPr/>
          </p:nvSpPr>
          <p:spPr>
            <a:xfrm>
              <a:off x="0" y="4162958"/>
              <a:ext cx="6467774" cy="1108851"/>
            </a:xfrm>
            <a:prstGeom prst="roundRect">
              <a:avLst>
                <a:gd fmla="val 10000" name="adj"/>
              </a:avLst>
            </a:prstGeom>
            <a:solidFill>
              <a:srgbClr val="E79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a:off x="335427" y="4412450"/>
              <a:ext cx="609868" cy="609868"/>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a:off x="1280723" y="4162958"/>
              <a:ext cx="2910498"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txBox="1"/>
            <p:nvPr/>
          </p:nvSpPr>
          <p:spPr>
            <a:xfrm>
              <a:off x="1280723" y="4162958"/>
              <a:ext cx="2910498"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2200"/>
                <a:buFont typeface="Century Gothic"/>
                <a:buNone/>
              </a:pPr>
              <a:r>
                <a:rPr b="0" i="0" lang="en-US" sz="2200" u="none" cap="none" strike="noStrike">
                  <a:solidFill>
                    <a:schemeClr val="lt1"/>
                  </a:solidFill>
                  <a:latin typeface="Century Gothic"/>
                  <a:ea typeface="Century Gothic"/>
                  <a:cs typeface="Century Gothic"/>
                  <a:sym typeface="Century Gothic"/>
                </a:rPr>
                <a:t>Demographics</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a:off x="4191222" y="4162958"/>
              <a:ext cx="2275299" cy="110885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txBox="1"/>
            <p:nvPr/>
          </p:nvSpPr>
          <p:spPr>
            <a:xfrm>
              <a:off x="4191222" y="4162958"/>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Per Capita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Household income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Median Family income</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Population </a:t>
              </a:r>
              <a:endParaRPr b="0" i="0" sz="1200" u="none" cap="none" strike="noStrike">
                <a:solidFill>
                  <a:srgbClr val="000000"/>
                </a:solidFill>
                <a:latin typeface="Arial"/>
                <a:ea typeface="Arial"/>
                <a:cs typeface="Arial"/>
                <a:sym typeface="Arial"/>
              </a:endParaRPr>
            </a:p>
            <a:p>
              <a:pPr indent="0" lvl="0" marL="0" marR="0" rtl="0" algn="l">
                <a:lnSpc>
                  <a:spcPct val="90000"/>
                </a:lnSpc>
                <a:spcBef>
                  <a:spcPts val="385"/>
                </a:spcBef>
                <a:spcAft>
                  <a:spcPts val="0"/>
                </a:spcAft>
                <a:buClr>
                  <a:schemeClr val="lt1"/>
                </a:buClr>
                <a:buSzPts val="1100"/>
                <a:buFont typeface="Century Gothic"/>
                <a:buNone/>
              </a:pPr>
              <a:r>
                <a:rPr b="0" i="0" lang="en-US" sz="1200" u="none" cap="none" strike="noStrike">
                  <a:solidFill>
                    <a:schemeClr val="lt1"/>
                  </a:solidFill>
                  <a:latin typeface="Century Gothic"/>
                  <a:ea typeface="Century Gothic"/>
                  <a:cs typeface="Century Gothic"/>
                  <a:sym typeface="Century Gothic"/>
                </a:rPr>
                <a:t>Number of households</a:t>
              </a:r>
              <a:endParaRPr b="0" i="0" sz="1200" u="none" cap="none" strike="noStrike">
                <a:solidFill>
                  <a:srgbClr val="000000"/>
                </a:solidFill>
                <a:latin typeface="Arial"/>
                <a:ea typeface="Arial"/>
                <a:cs typeface="Arial"/>
                <a:sym typeface="Arial"/>
              </a:endParaRPr>
            </a:p>
          </p:txBody>
        </p:sp>
      </p:grpSp>
      <p:sp>
        <p:nvSpPr>
          <p:cNvPr id="212" name="Google Shape;212;p24"/>
          <p:cNvSpPr txBox="1"/>
          <p:nvPr/>
        </p:nvSpPr>
        <p:spPr>
          <a:xfrm>
            <a:off x="9245597" y="2320149"/>
            <a:ext cx="2275299"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Products are released the prior year so to reflect this shift we created an Age Column. Ie. 2017 = 2 (age)</a:t>
            </a:r>
            <a:endParaRPr b="0" i="0" sz="1200" u="none" cap="none" strike="noStrike">
              <a:solidFill>
                <a:srgbClr val="000000"/>
              </a:solidFill>
              <a:latin typeface="Arial"/>
              <a:ea typeface="Arial"/>
              <a:cs typeface="Arial"/>
              <a:sym typeface="Arial"/>
            </a:endParaRPr>
          </a:p>
        </p:txBody>
      </p:sp>
      <p:sp>
        <p:nvSpPr>
          <p:cNvPr id="213" name="Google Shape;213;p24"/>
          <p:cNvSpPr txBox="1"/>
          <p:nvPr/>
        </p:nvSpPr>
        <p:spPr>
          <a:xfrm>
            <a:off x="9245596" y="3769446"/>
            <a:ext cx="2324344" cy="1108851"/>
          </a:xfrm>
          <a:prstGeom prst="rect">
            <a:avLst/>
          </a:prstGeom>
          <a:noFill/>
          <a:ln>
            <a:noFill/>
          </a:ln>
        </p:spPr>
        <p:txBody>
          <a:bodyPr anchorCtr="0" anchor="ctr" bIns="117350" lIns="117350" spcFirstLastPara="1" rIns="117350" wrap="square" tIns="117350">
            <a:noAutofit/>
          </a:bodyPr>
          <a:lstStyle/>
          <a:p>
            <a:pPr indent="0" lvl="0" marL="0" marR="0" rtl="0" algn="l">
              <a:lnSpc>
                <a:spcPct val="90000"/>
              </a:lnSpc>
              <a:spcBef>
                <a:spcPts val="0"/>
              </a:spcBef>
              <a:spcAft>
                <a:spcPts val="0"/>
              </a:spcAft>
              <a:buClr>
                <a:srgbClr val="000000"/>
              </a:buClr>
              <a:buSzPts val="1100"/>
              <a:buFont typeface="Arial"/>
              <a:buNone/>
            </a:pPr>
            <a:r>
              <a:rPr b="0" i="0" lang="en-US" sz="1200" u="none" cap="none" strike="noStrike">
                <a:solidFill>
                  <a:schemeClr val="lt1"/>
                </a:solidFill>
                <a:latin typeface="Century Gothic"/>
                <a:ea typeface="Century Gothic"/>
                <a:cs typeface="Century Gothic"/>
                <a:sym typeface="Century Gothic"/>
              </a:rPr>
              <a:t>Kept the data to 48 contiguous states and eliminated decommissioned zip codes.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25"/>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sz="3400"/>
              <a:t>DATA WRANGLING AND DAT</a:t>
            </a:r>
            <a:r>
              <a:rPr lang="en-US"/>
              <a:t>A</a:t>
            </a:r>
            <a:r>
              <a:rPr lang="en-US" sz="3400"/>
              <a:t> STORAGE</a:t>
            </a:r>
            <a:endParaRPr/>
          </a:p>
        </p:txBody>
      </p:sp>
      <p:sp>
        <p:nvSpPr>
          <p:cNvPr id="219" name="Google Shape;219;p25"/>
          <p:cNvSpPr/>
          <p:nvPr/>
        </p:nvSpPr>
        <p:spPr>
          <a:xfrm>
            <a:off x="4064146"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20" name="Google Shape;220;p25"/>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21" name="Google Shape;221;p25"/>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grpSp>
        <p:nvGrpSpPr>
          <p:cNvPr id="222" name="Google Shape;222;p25"/>
          <p:cNvGrpSpPr/>
          <p:nvPr/>
        </p:nvGrpSpPr>
        <p:grpSpPr>
          <a:xfrm>
            <a:off x="5145838" y="134425"/>
            <a:ext cx="5960295" cy="5640967"/>
            <a:chOff x="0" y="108298"/>
            <a:chExt cx="6104009" cy="3109841"/>
          </a:xfrm>
        </p:grpSpPr>
        <p:sp>
          <p:nvSpPr>
            <p:cNvPr id="223" name="Google Shape;223;p25"/>
            <p:cNvSpPr/>
            <p:nvPr/>
          </p:nvSpPr>
          <p:spPr>
            <a:xfrm>
              <a:off x="0" y="337963"/>
              <a:ext cx="6046132" cy="154079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txBox="1"/>
            <p:nvPr/>
          </p:nvSpPr>
          <p:spPr>
            <a:xfrm>
              <a:off x="57809" y="390447"/>
              <a:ext cx="6046200" cy="1488300"/>
            </a:xfrm>
            <a:prstGeom prst="rect">
              <a:avLst/>
            </a:prstGeom>
            <a:noFill/>
            <a:ln>
              <a:noFill/>
            </a:ln>
          </p:spPr>
          <p:txBody>
            <a:bodyPr anchorCtr="0" anchor="t" bIns="99550" lIns="469225" spcFirstLastPara="1" rIns="469225" wrap="square" tIns="291575">
              <a:noAutofit/>
            </a:bodyPr>
            <a:lstStyle/>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Initial File: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~3 Million instances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Joins: Zip Code, Regions, Age, National Household Income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Eliminate Duplicate Columns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Rename Where Appropriate</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Makes with under 15k entries</a:t>
              </a:r>
              <a:endParaRPr b="0" i="0" sz="1400" u="none" cap="none" strike="noStrike">
                <a:solidFill>
                  <a:srgbClr val="000000"/>
                </a:solidFill>
                <a:latin typeface="Arial"/>
                <a:ea typeface="Arial"/>
                <a:cs typeface="Arial"/>
                <a:sym typeface="Arial"/>
              </a:endParaRPr>
            </a:p>
            <a:p>
              <a:pPr indent="-114300" lvl="2" marL="2286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Removed price outliers, those under $5k and over $50k</a:t>
              </a:r>
              <a:endParaRPr sz="900">
                <a:latin typeface="Century Gothic"/>
                <a:ea typeface="Century Gothic"/>
                <a:cs typeface="Century Gothic"/>
                <a:sym typeface="Century Gothic"/>
              </a:endParaRPr>
            </a:p>
            <a:p>
              <a:pPr indent="0" lvl="0" marL="1371600" marR="0" rtl="0" algn="l">
                <a:lnSpc>
                  <a:spcPct val="90000"/>
                </a:lnSpc>
                <a:spcBef>
                  <a:spcPts val="210"/>
                </a:spcBef>
                <a:spcAft>
                  <a:spcPts val="0"/>
                </a:spcAft>
                <a:buNone/>
              </a:pPr>
              <a:r>
                <a:t/>
              </a:r>
              <a:endParaRPr sz="900">
                <a:latin typeface="Century Gothic"/>
                <a:ea typeface="Century Gothic"/>
                <a:cs typeface="Century Gothic"/>
                <a:sym typeface="Century Gothic"/>
              </a:endParaRPr>
            </a:p>
            <a:p>
              <a:pPr indent="0" lvl="0" marL="0" marR="0" rtl="0" algn="l">
                <a:lnSpc>
                  <a:spcPct val="90000"/>
                </a:lnSpc>
                <a:spcBef>
                  <a:spcPts val="210"/>
                </a:spcBef>
                <a:spcAft>
                  <a:spcPts val="0"/>
                </a:spcAft>
                <a:buClr>
                  <a:srgbClr val="000000"/>
                </a:buClr>
                <a:buSzPts val="1400"/>
                <a:buFont typeface="Arial"/>
                <a:buNone/>
              </a:pPr>
              <a:r>
                <a:rPr b="1" i="0" lang="en-US" sz="1400" u="sng" cap="none" strike="noStrike">
                  <a:solidFill>
                    <a:srgbClr val="000000"/>
                  </a:solidFill>
                  <a:latin typeface="Century Gothic"/>
                  <a:ea typeface="Century Gothic"/>
                  <a:cs typeface="Century Gothic"/>
                  <a:sym typeface="Century Gothic"/>
                </a:rPr>
                <a:t>Final data file – </a:t>
              </a:r>
              <a:r>
                <a:rPr b="1" i="0" lang="en-US" sz="2000" u="sng" cap="none" strike="noStrike">
                  <a:solidFill>
                    <a:srgbClr val="000000"/>
                  </a:solidFill>
                  <a:latin typeface="Century Gothic"/>
                  <a:ea typeface="Century Gothic"/>
                  <a:cs typeface="Century Gothic"/>
                  <a:sym typeface="Century Gothic"/>
                </a:rPr>
                <a:t>1.3</a:t>
              </a:r>
              <a:r>
                <a:rPr b="1" i="0" lang="en-US" sz="1400" u="sng" cap="none" strike="noStrike">
                  <a:solidFill>
                    <a:srgbClr val="000000"/>
                  </a:solidFill>
                  <a:latin typeface="Century Gothic"/>
                  <a:ea typeface="Century Gothic"/>
                  <a:cs typeface="Century Gothic"/>
                  <a:sym typeface="Century Gothic"/>
                </a:rPr>
                <a:t> Million instances</a:t>
              </a:r>
              <a:endParaRPr b="1" i="0" sz="1400" u="sng" cap="none" strike="noStrike">
                <a:solidFill>
                  <a:srgbClr val="000000"/>
                </a:solidFill>
                <a:latin typeface="Arial"/>
                <a:ea typeface="Arial"/>
                <a:cs typeface="Arial"/>
                <a:sym typeface="Arial"/>
              </a:endParaRPr>
            </a:p>
          </p:txBody>
        </p:sp>
        <p:sp>
          <p:nvSpPr>
            <p:cNvPr id="225" name="Google Shape;225;p25"/>
            <p:cNvSpPr/>
            <p:nvPr/>
          </p:nvSpPr>
          <p:spPr>
            <a:xfrm>
              <a:off x="508996" y="131322"/>
              <a:ext cx="4232400" cy="41340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txBox="1"/>
            <p:nvPr/>
          </p:nvSpPr>
          <p:spPr>
            <a:xfrm>
              <a:off x="508996" y="108298"/>
              <a:ext cx="4191900" cy="37290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Ingestion of CSVs and Data Wrangling through Pandas</a:t>
              </a:r>
              <a:endParaRPr b="1" i="0" sz="2000" u="none" cap="none" strike="noStrike">
                <a:solidFill>
                  <a:srgbClr val="000000"/>
                </a:solidFill>
                <a:latin typeface="Arial"/>
                <a:ea typeface="Arial"/>
                <a:cs typeface="Arial"/>
                <a:sym typeface="Arial"/>
              </a:endParaRPr>
            </a:p>
          </p:txBody>
        </p:sp>
        <p:sp>
          <p:nvSpPr>
            <p:cNvPr id="227" name="Google Shape;227;p25"/>
            <p:cNvSpPr/>
            <p:nvPr/>
          </p:nvSpPr>
          <p:spPr>
            <a:xfrm>
              <a:off x="57839" y="2350098"/>
              <a:ext cx="6046132" cy="868041"/>
            </a:xfrm>
            <a:prstGeom prst="rect">
              <a:avLst/>
            </a:prstGeom>
            <a:solidFill>
              <a:schemeClr val="lt1">
                <a:alpha val="87843"/>
              </a:schemeClr>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5"/>
            <p:cNvSpPr txBox="1"/>
            <p:nvPr/>
          </p:nvSpPr>
          <p:spPr>
            <a:xfrm>
              <a:off x="0" y="2202154"/>
              <a:ext cx="6046132" cy="868041"/>
            </a:xfrm>
            <a:prstGeom prst="rect">
              <a:avLst/>
            </a:prstGeom>
            <a:noFill/>
            <a:ln>
              <a:noFill/>
            </a:ln>
          </p:spPr>
          <p:txBody>
            <a:bodyPr anchorCtr="0" anchor="t" bIns="99550" lIns="469225" spcFirstLastPara="1" rIns="469225" wrap="square" tIns="291575">
              <a:noAutofit/>
            </a:bodyPr>
            <a:lstStyle/>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Century Gothic"/>
                <a:ea typeface="Century Gothic"/>
                <a:cs typeface="Century Gothic"/>
                <a:sym typeface="Century Gothic"/>
              </a:endParaRPr>
            </a:p>
            <a:p>
              <a:pPr indent="-114300" lvl="1" marL="114300" marR="0" rtl="0" algn="l">
                <a:lnSpc>
                  <a:spcPct val="90000"/>
                </a:lnSpc>
                <a:spcBef>
                  <a:spcPts val="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Most of the Wrangling was handled through Pandas dataframes</a:t>
              </a:r>
              <a:endParaRPr b="0" i="0" sz="1400" u="none" cap="none" strike="noStrike">
                <a:solidFill>
                  <a:srgbClr val="000000"/>
                </a:solidFill>
                <a:latin typeface="Century Gothic"/>
                <a:ea typeface="Century Gothic"/>
                <a:cs typeface="Century Gothic"/>
                <a:sym typeface="Century Gothic"/>
              </a:endParaRPr>
            </a:p>
            <a:p>
              <a:pPr indent="-25400" lvl="1" marL="114300" marR="0" rtl="0" algn="l">
                <a:lnSpc>
                  <a:spcPct val="90000"/>
                </a:lnSpc>
                <a:spcBef>
                  <a:spcPts val="0"/>
                </a:spcBef>
                <a:spcAft>
                  <a:spcPts val="0"/>
                </a:spcAft>
                <a:buClr>
                  <a:srgbClr val="000000"/>
                </a:buClr>
                <a:buSzPts val="1400"/>
                <a:buFont typeface="Century Gothic"/>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Century Gothic"/>
                <a:buChar char="•"/>
              </a:pPr>
              <a:r>
                <a:rPr b="0" i="0" lang="en-US" sz="1400" u="none" cap="none" strike="noStrike">
                  <a:solidFill>
                    <a:srgbClr val="000000"/>
                  </a:solidFill>
                  <a:latin typeface="Century Gothic"/>
                  <a:ea typeface="Century Gothic"/>
                  <a:cs typeface="Century Gothic"/>
                  <a:sym typeface="Century Gothic"/>
                </a:rPr>
                <a:t>Found that we had the most Familiarity with this Package</a:t>
              </a:r>
              <a:endParaRPr b="0" i="0" sz="1400" u="none" cap="none" strike="noStrike">
                <a:solidFill>
                  <a:srgbClr val="000000"/>
                </a:solidFill>
                <a:latin typeface="Arial"/>
                <a:ea typeface="Arial"/>
                <a:cs typeface="Arial"/>
                <a:sym typeface="Arial"/>
              </a:endParaRPr>
            </a:p>
          </p:txBody>
        </p:sp>
        <p:sp>
          <p:nvSpPr>
            <p:cNvPr id="229" name="Google Shape;229;p25"/>
            <p:cNvSpPr/>
            <p:nvPr/>
          </p:nvSpPr>
          <p:spPr>
            <a:xfrm>
              <a:off x="412457" y="2026698"/>
              <a:ext cx="4232293" cy="413280"/>
            </a:xfrm>
            <a:prstGeom prst="roundRect">
              <a:avLst>
                <a:gd fmla="val 16667" name="adj"/>
              </a:avLst>
            </a:prstGeom>
            <a:solidFill>
              <a:schemeClr val="accent2"/>
            </a:solidFill>
            <a:ln cap="rnd"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txBox="1"/>
            <p:nvPr/>
          </p:nvSpPr>
          <p:spPr>
            <a:xfrm>
              <a:off x="529171" y="2022784"/>
              <a:ext cx="4191943" cy="372930"/>
            </a:xfrm>
            <a:prstGeom prst="rect">
              <a:avLst/>
            </a:prstGeom>
            <a:noFill/>
            <a:ln>
              <a:noFill/>
            </a:ln>
          </p:spPr>
          <p:txBody>
            <a:bodyPr anchorCtr="0" anchor="ctr" bIns="0" lIns="159950" spcFirstLastPara="1" rIns="159950" wrap="square" tIns="0">
              <a:noAutofit/>
            </a:bodyPr>
            <a:lstStyle/>
            <a:p>
              <a:pPr indent="0" lvl="0" marL="0" marR="0" rtl="0" algn="l">
                <a:lnSpc>
                  <a:spcPct val="90000"/>
                </a:lnSpc>
                <a:spcBef>
                  <a:spcPts val="0"/>
                </a:spcBef>
                <a:spcAft>
                  <a:spcPts val="0"/>
                </a:spcAft>
                <a:buClr>
                  <a:schemeClr val="lt1"/>
                </a:buClr>
                <a:buSzPts val="1400"/>
                <a:buFont typeface="Century Gothic"/>
                <a:buNone/>
              </a:pPr>
              <a:r>
                <a:rPr b="1" i="0" lang="en-US" sz="2000" u="none" cap="none" strike="noStrike">
                  <a:solidFill>
                    <a:schemeClr val="lt1"/>
                  </a:solidFill>
                  <a:latin typeface="Century Gothic"/>
                  <a:ea typeface="Century Gothic"/>
                  <a:cs typeface="Century Gothic"/>
                  <a:sym typeface="Century Gothic"/>
                </a:rPr>
                <a:t>Sqlite Db – Worm Storage</a:t>
              </a:r>
              <a:endParaRPr b="1" i="0" sz="20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6"/>
          <p:cNvSpPr txBox="1"/>
          <p:nvPr>
            <p:ph type="title"/>
          </p:nvPr>
        </p:nvSpPr>
        <p:spPr>
          <a:xfrm>
            <a:off x="8119869" y="643466"/>
            <a:ext cx="3144000" cy="5571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Century Gothic"/>
              <a:buNone/>
            </a:pPr>
            <a:r>
              <a:rPr b="1" lang="en-US" sz="3600"/>
              <a:t>DATA WRANGLING </a:t>
            </a:r>
            <a:r>
              <a:rPr b="1" lang="en-US"/>
              <a:t>CHALLENGES</a:t>
            </a:r>
            <a:br>
              <a:rPr b="1" lang="en-US" sz="3600"/>
            </a:br>
            <a:endParaRPr sz="3600"/>
          </a:p>
        </p:txBody>
      </p:sp>
      <p:sp>
        <p:nvSpPr>
          <p:cNvPr id="236" name="Google Shape;236;p26"/>
          <p:cNvSpPr/>
          <p:nvPr/>
        </p:nvSpPr>
        <p:spPr>
          <a:xfrm>
            <a:off x="-626" y="-15673"/>
            <a:ext cx="75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26"/>
          <p:cNvSpPr/>
          <p:nvPr/>
        </p:nvSpPr>
        <p:spPr>
          <a:xfrm rot="-5400000">
            <a:off x="3908113"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38" name="Google Shape;238;p26"/>
          <p:cNvCxnSpPr/>
          <p:nvPr/>
        </p:nvCxnSpPr>
        <p:spPr>
          <a:xfrm rot="5400000">
            <a:off x="4150420" y="3429000"/>
            <a:ext cx="6858000" cy="0"/>
          </a:xfrm>
          <a:prstGeom prst="straightConnector1">
            <a:avLst/>
          </a:prstGeom>
          <a:solidFill>
            <a:srgbClr val="FFFFFF"/>
          </a:solidFill>
          <a:ln cap="flat" cmpd="sng" w="38100">
            <a:solidFill>
              <a:srgbClr val="363D46"/>
            </a:solidFill>
            <a:prstDash val="solid"/>
            <a:miter lim="800000"/>
            <a:headEnd len="sm" w="sm" type="none"/>
            <a:tailEnd len="sm" w="sm" type="none"/>
          </a:ln>
        </p:spPr>
      </p:cxnSp>
      <p:grpSp>
        <p:nvGrpSpPr>
          <p:cNvPr id="239" name="Google Shape;239;p26"/>
          <p:cNvGrpSpPr/>
          <p:nvPr/>
        </p:nvGrpSpPr>
        <p:grpSpPr>
          <a:xfrm>
            <a:off x="643467" y="643943"/>
            <a:ext cx="6243900" cy="5570005"/>
            <a:chOff x="0" y="476"/>
            <a:chExt cx="6243900" cy="5570005"/>
          </a:xfrm>
        </p:grpSpPr>
        <p:sp>
          <p:nvSpPr>
            <p:cNvPr id="240" name="Google Shape;240;p26"/>
            <p:cNvSpPr/>
            <p:nvPr/>
          </p:nvSpPr>
          <p:spPr>
            <a:xfrm>
              <a:off x="0" y="476"/>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1" name="Google Shape;241;p26"/>
            <p:cNvSpPr/>
            <p:nvPr/>
          </p:nvSpPr>
          <p:spPr>
            <a:xfrm>
              <a:off x="756880" y="476"/>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2" name="Google Shape;242;p26"/>
            <p:cNvSpPr txBox="1"/>
            <p:nvPr/>
          </p:nvSpPr>
          <p:spPr>
            <a:xfrm>
              <a:off x="756880" y="476"/>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Huge file, ~28 GB. First challenge was to figure out which field(s) were creating unnecessary bloat</a:t>
              </a:r>
              <a:endParaRPr b="0" i="0" sz="1600" u="none" cap="none" strike="noStrike">
                <a:solidFill>
                  <a:schemeClr val="lt1"/>
                </a:solidFill>
                <a:latin typeface="Century Gothic"/>
                <a:ea typeface="Century Gothic"/>
                <a:cs typeface="Century Gothic"/>
                <a:sym typeface="Century Gothic"/>
              </a:endParaRPr>
            </a:p>
          </p:txBody>
        </p:sp>
        <p:sp>
          <p:nvSpPr>
            <p:cNvPr id="243" name="Google Shape;243;p26"/>
            <p:cNvSpPr/>
            <p:nvPr/>
          </p:nvSpPr>
          <p:spPr>
            <a:xfrm>
              <a:off x="0" y="819610"/>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4" name="Google Shape;244;p26"/>
            <p:cNvSpPr/>
            <p:nvPr/>
          </p:nvSpPr>
          <p:spPr>
            <a:xfrm>
              <a:off x="756880" y="819610"/>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5" name="Google Shape;245;p26"/>
            <p:cNvSpPr txBox="1"/>
            <p:nvPr/>
          </p:nvSpPr>
          <p:spPr>
            <a:xfrm>
              <a:off x="756880" y="819610"/>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Nulls in the data</a:t>
              </a:r>
              <a:endParaRPr b="0" i="0" sz="1600" u="none" cap="none" strike="noStrike">
                <a:solidFill>
                  <a:schemeClr val="lt1"/>
                </a:solidFill>
                <a:latin typeface="Century Gothic"/>
                <a:ea typeface="Century Gothic"/>
                <a:cs typeface="Century Gothic"/>
                <a:sym typeface="Century Gothic"/>
              </a:endParaRPr>
            </a:p>
          </p:txBody>
        </p:sp>
        <p:sp>
          <p:nvSpPr>
            <p:cNvPr id="246" name="Google Shape;246;p26"/>
            <p:cNvSpPr/>
            <p:nvPr/>
          </p:nvSpPr>
          <p:spPr>
            <a:xfrm>
              <a:off x="0" y="1638744"/>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7" name="Google Shape;247;p26"/>
            <p:cNvSpPr/>
            <p:nvPr/>
          </p:nvSpPr>
          <p:spPr>
            <a:xfrm>
              <a:off x="756880" y="1638744"/>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48" name="Google Shape;248;p26"/>
            <p:cNvSpPr txBox="1"/>
            <p:nvPr/>
          </p:nvSpPr>
          <p:spPr>
            <a:xfrm>
              <a:off x="756880" y="1638744"/>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Certified column needed one value imputed</a:t>
              </a:r>
              <a:endParaRPr b="0" i="0" sz="1600" u="none" cap="none" strike="noStrike">
                <a:solidFill>
                  <a:schemeClr val="lt1"/>
                </a:solidFill>
                <a:latin typeface="Century Gothic"/>
                <a:ea typeface="Century Gothic"/>
                <a:cs typeface="Century Gothic"/>
                <a:sym typeface="Century Gothic"/>
              </a:endParaRPr>
            </a:p>
          </p:txBody>
        </p:sp>
        <p:sp>
          <p:nvSpPr>
            <p:cNvPr id="249" name="Google Shape;249;p26"/>
            <p:cNvSpPr/>
            <p:nvPr/>
          </p:nvSpPr>
          <p:spPr>
            <a:xfrm>
              <a:off x="0" y="2457878"/>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0" name="Google Shape;250;p26"/>
            <p:cNvSpPr/>
            <p:nvPr/>
          </p:nvSpPr>
          <p:spPr>
            <a:xfrm>
              <a:off x="756880" y="2457878"/>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1" name="Google Shape;251;p26"/>
            <p:cNvSpPr txBox="1"/>
            <p:nvPr/>
          </p:nvSpPr>
          <p:spPr>
            <a:xfrm>
              <a:off x="756880" y="2457878"/>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Zip codes were not always a consistent 5 digits</a:t>
              </a:r>
              <a:endParaRPr b="0" i="0" sz="1600" u="none" cap="none" strike="noStrike">
                <a:solidFill>
                  <a:schemeClr val="lt1"/>
                </a:solidFill>
                <a:latin typeface="Century Gothic"/>
                <a:ea typeface="Century Gothic"/>
                <a:cs typeface="Century Gothic"/>
                <a:sym typeface="Century Gothic"/>
              </a:endParaRPr>
            </a:p>
          </p:txBody>
        </p:sp>
        <p:sp>
          <p:nvSpPr>
            <p:cNvPr id="252" name="Google Shape;252;p26"/>
            <p:cNvSpPr/>
            <p:nvPr/>
          </p:nvSpPr>
          <p:spPr>
            <a:xfrm>
              <a:off x="0" y="3277013"/>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3" name="Google Shape;253;p26"/>
            <p:cNvSpPr/>
            <p:nvPr/>
          </p:nvSpPr>
          <p:spPr>
            <a:xfrm>
              <a:off x="756880" y="3277013"/>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4" name="Google Shape;254;p26"/>
            <p:cNvSpPr txBox="1"/>
            <p:nvPr/>
          </p:nvSpPr>
          <p:spPr>
            <a:xfrm>
              <a:off x="756880" y="3277013"/>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Categorical values needed to be converted to numeric</a:t>
              </a:r>
              <a:endParaRPr b="0" i="0" sz="1600" u="none" cap="none" strike="noStrike">
                <a:solidFill>
                  <a:schemeClr val="lt1"/>
                </a:solidFill>
                <a:latin typeface="Century Gothic"/>
                <a:ea typeface="Century Gothic"/>
                <a:cs typeface="Century Gothic"/>
                <a:sym typeface="Century Gothic"/>
              </a:endParaRPr>
            </a:p>
          </p:txBody>
        </p:sp>
        <p:sp>
          <p:nvSpPr>
            <p:cNvPr id="255" name="Google Shape;255;p26"/>
            <p:cNvSpPr/>
            <p:nvPr/>
          </p:nvSpPr>
          <p:spPr>
            <a:xfrm>
              <a:off x="0" y="4096147"/>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6" name="Google Shape;256;p26"/>
            <p:cNvSpPr/>
            <p:nvPr/>
          </p:nvSpPr>
          <p:spPr>
            <a:xfrm>
              <a:off x="756880" y="4096147"/>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7" name="Google Shape;257;p26"/>
            <p:cNvSpPr txBox="1"/>
            <p:nvPr/>
          </p:nvSpPr>
          <p:spPr>
            <a:xfrm>
              <a:off x="756880" y="4096147"/>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Adding in the extra regional data features</a:t>
              </a:r>
              <a:endParaRPr b="0" i="0" sz="1600" u="none" cap="none" strike="noStrike">
                <a:solidFill>
                  <a:schemeClr val="lt1"/>
                </a:solidFill>
                <a:latin typeface="Century Gothic"/>
                <a:ea typeface="Century Gothic"/>
                <a:cs typeface="Century Gothic"/>
                <a:sym typeface="Century Gothic"/>
              </a:endParaRPr>
            </a:p>
          </p:txBody>
        </p:sp>
        <p:sp>
          <p:nvSpPr>
            <p:cNvPr id="258" name="Google Shape;258;p26"/>
            <p:cNvSpPr/>
            <p:nvPr/>
          </p:nvSpPr>
          <p:spPr>
            <a:xfrm>
              <a:off x="0" y="4915281"/>
              <a:ext cx="6243900" cy="6552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59" name="Google Shape;259;p26"/>
            <p:cNvSpPr/>
            <p:nvPr/>
          </p:nvSpPr>
          <p:spPr>
            <a:xfrm>
              <a:off x="756880" y="4915281"/>
              <a:ext cx="5487000" cy="65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260" name="Google Shape;260;p26"/>
            <p:cNvSpPr txBox="1"/>
            <p:nvPr/>
          </p:nvSpPr>
          <p:spPr>
            <a:xfrm>
              <a:off x="756880" y="4915281"/>
              <a:ext cx="5487000" cy="655200"/>
            </a:xfrm>
            <a:prstGeom prst="rect">
              <a:avLst/>
            </a:prstGeom>
            <a:noFill/>
            <a:ln>
              <a:noFill/>
            </a:ln>
          </p:spPr>
          <p:txBody>
            <a:bodyPr anchorCtr="0" anchor="ctr" bIns="69350" lIns="69350" spcFirstLastPara="1" rIns="69350" wrap="square" tIns="69350">
              <a:noAutofit/>
            </a:bodyPr>
            <a:lstStyle/>
            <a:p>
              <a:pPr indent="0" lvl="0" marL="0" marR="0" rtl="0" algn="l">
                <a:lnSpc>
                  <a:spcPct val="100000"/>
                </a:lnSpc>
                <a:spcBef>
                  <a:spcPts val="0"/>
                </a:spcBef>
                <a:spcAft>
                  <a:spcPts val="0"/>
                </a:spcAft>
                <a:buClr>
                  <a:schemeClr val="lt1"/>
                </a:buClr>
                <a:buSzPts val="1600"/>
                <a:buFont typeface="Century Gothic"/>
                <a:buNone/>
              </a:pPr>
              <a:r>
                <a:rPr b="1" i="0" lang="en-US" sz="1600" u="none" cap="none" strike="noStrike">
                  <a:solidFill>
                    <a:schemeClr val="lt1"/>
                  </a:solidFill>
                  <a:latin typeface="Century Gothic"/>
                  <a:ea typeface="Century Gothic"/>
                  <a:cs typeface="Century Gothic"/>
                  <a:sym typeface="Century Gothic"/>
                </a:rPr>
                <a:t>Deciding how to join the data</a:t>
              </a:r>
              <a:endParaRPr b="0" i="0" sz="1600" u="none" cap="none" strike="noStrike">
                <a:solidFill>
                  <a:schemeClr val="lt1"/>
                </a:solidFill>
                <a:latin typeface="Century Gothic"/>
                <a:ea typeface="Century Gothic"/>
                <a:cs typeface="Century Gothic"/>
                <a:sym typeface="Century Gothic"/>
              </a:endParaRPr>
            </a:p>
          </p:txBody>
        </p:sp>
      </p:grpSp>
      <p:pic>
        <p:nvPicPr>
          <p:cNvPr id="261" name="Google Shape;261;p26"/>
          <p:cNvPicPr preferRelativeResize="0"/>
          <p:nvPr/>
        </p:nvPicPr>
        <p:blipFill rotWithShape="1">
          <a:blip r:embed="rId4">
            <a:alphaModFix/>
          </a:blip>
          <a:srcRect b="0" l="0" r="0" t="0"/>
          <a:stretch/>
        </p:blipFill>
        <p:spPr>
          <a:xfrm flipH="1">
            <a:off x="691978" y="727219"/>
            <a:ext cx="481150" cy="488648"/>
          </a:xfrm>
          <a:prstGeom prst="rect">
            <a:avLst/>
          </a:prstGeom>
          <a:noFill/>
          <a:ln>
            <a:noFill/>
          </a:ln>
        </p:spPr>
      </p:pic>
      <p:pic>
        <p:nvPicPr>
          <p:cNvPr id="262" name="Google Shape;262;p26"/>
          <p:cNvPicPr preferRelativeResize="0"/>
          <p:nvPr/>
        </p:nvPicPr>
        <p:blipFill rotWithShape="1">
          <a:blip r:embed="rId5">
            <a:alphaModFix/>
          </a:blip>
          <a:srcRect b="0" l="0" r="0" t="0"/>
          <a:stretch/>
        </p:blipFill>
        <p:spPr>
          <a:xfrm>
            <a:off x="682793" y="1554766"/>
            <a:ext cx="456719" cy="471822"/>
          </a:xfrm>
          <a:prstGeom prst="rect">
            <a:avLst/>
          </a:prstGeom>
          <a:noFill/>
          <a:ln>
            <a:noFill/>
          </a:ln>
        </p:spPr>
      </p:pic>
      <p:pic>
        <p:nvPicPr>
          <p:cNvPr id="263" name="Google Shape;263;p26"/>
          <p:cNvPicPr preferRelativeResize="0"/>
          <p:nvPr/>
        </p:nvPicPr>
        <p:blipFill rotWithShape="1">
          <a:blip r:embed="rId6">
            <a:alphaModFix/>
          </a:blip>
          <a:srcRect b="0" l="0" r="0" t="0"/>
          <a:stretch/>
        </p:blipFill>
        <p:spPr>
          <a:xfrm>
            <a:off x="676158" y="2370784"/>
            <a:ext cx="481150" cy="478053"/>
          </a:xfrm>
          <a:prstGeom prst="rect">
            <a:avLst/>
          </a:prstGeom>
          <a:noFill/>
          <a:ln>
            <a:noFill/>
          </a:ln>
        </p:spPr>
      </p:pic>
      <p:pic>
        <p:nvPicPr>
          <p:cNvPr id="264" name="Google Shape;264;p26"/>
          <p:cNvPicPr preferRelativeResize="0"/>
          <p:nvPr/>
        </p:nvPicPr>
        <p:blipFill rotWithShape="1">
          <a:blip r:embed="rId7">
            <a:alphaModFix/>
          </a:blip>
          <a:srcRect b="0" l="0" r="0" t="0"/>
          <a:stretch/>
        </p:blipFill>
        <p:spPr>
          <a:xfrm>
            <a:off x="691978" y="3199648"/>
            <a:ext cx="491874" cy="427389"/>
          </a:xfrm>
          <a:prstGeom prst="rect">
            <a:avLst/>
          </a:prstGeom>
          <a:noFill/>
          <a:ln>
            <a:noFill/>
          </a:ln>
        </p:spPr>
      </p:pic>
      <p:pic>
        <p:nvPicPr>
          <p:cNvPr id="265" name="Google Shape;265;p26"/>
          <p:cNvPicPr preferRelativeResize="0"/>
          <p:nvPr/>
        </p:nvPicPr>
        <p:blipFill rotWithShape="1">
          <a:blip r:embed="rId8">
            <a:alphaModFix/>
          </a:blip>
          <a:srcRect b="0" l="0" r="0" t="0"/>
          <a:stretch/>
        </p:blipFill>
        <p:spPr>
          <a:xfrm>
            <a:off x="691978" y="4017724"/>
            <a:ext cx="491874" cy="446583"/>
          </a:xfrm>
          <a:prstGeom prst="rect">
            <a:avLst/>
          </a:prstGeom>
          <a:noFill/>
          <a:ln>
            <a:noFill/>
          </a:ln>
        </p:spPr>
      </p:pic>
      <p:pic>
        <p:nvPicPr>
          <p:cNvPr id="266" name="Google Shape;266;p26"/>
          <p:cNvPicPr preferRelativeResize="0"/>
          <p:nvPr/>
        </p:nvPicPr>
        <p:blipFill rotWithShape="1">
          <a:blip r:embed="rId9">
            <a:alphaModFix/>
          </a:blip>
          <a:srcRect b="0" l="0" r="0" t="0"/>
          <a:stretch/>
        </p:blipFill>
        <p:spPr>
          <a:xfrm>
            <a:off x="679754" y="5662779"/>
            <a:ext cx="504097" cy="447138"/>
          </a:xfrm>
          <a:prstGeom prst="rect">
            <a:avLst/>
          </a:prstGeom>
          <a:noFill/>
          <a:ln>
            <a:noFill/>
          </a:ln>
        </p:spPr>
      </p:pic>
      <p:pic>
        <p:nvPicPr>
          <p:cNvPr id="267" name="Google Shape;267;p26"/>
          <p:cNvPicPr preferRelativeResize="0"/>
          <p:nvPr/>
        </p:nvPicPr>
        <p:blipFill rotWithShape="1">
          <a:blip r:embed="rId10">
            <a:alphaModFix/>
          </a:blip>
          <a:srcRect b="0" l="0" r="0" t="0"/>
          <a:stretch/>
        </p:blipFill>
        <p:spPr>
          <a:xfrm>
            <a:off x="686205" y="4826202"/>
            <a:ext cx="497646" cy="453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7"/>
          <p:cNvSpPr txBox="1"/>
          <p:nvPr>
            <p:ph type="title"/>
          </p:nvPr>
        </p:nvSpPr>
        <p:spPr>
          <a:xfrm>
            <a:off x="495925" y="1175450"/>
            <a:ext cx="3146400" cy="3675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400"/>
              <a:buFont typeface="Century Gothic"/>
              <a:buNone/>
            </a:pPr>
            <a:r>
              <a:rPr lang="en-US"/>
              <a:t>EXPLORATORY DATA ANALYSIS</a:t>
            </a:r>
            <a:endParaRPr/>
          </a:p>
          <a:p>
            <a:pPr indent="0" lvl="0" marL="0" rtl="0" algn="ctr">
              <a:lnSpc>
                <a:spcPct val="100000"/>
              </a:lnSpc>
              <a:spcBef>
                <a:spcPts val="0"/>
              </a:spcBef>
              <a:spcAft>
                <a:spcPts val="0"/>
              </a:spcAft>
              <a:buClr>
                <a:schemeClr val="lt1"/>
              </a:buClr>
              <a:buSzPts val="3400"/>
              <a:buFont typeface="Century Gothic"/>
              <a:buNone/>
            </a:pPr>
            <a:r>
              <a:t/>
            </a:r>
            <a:endParaRPr sz="2800"/>
          </a:p>
          <a:p>
            <a:pPr indent="0" lvl="0" marL="0" rtl="0" algn="ctr">
              <a:lnSpc>
                <a:spcPct val="100000"/>
              </a:lnSpc>
              <a:spcBef>
                <a:spcPts val="0"/>
              </a:spcBef>
              <a:spcAft>
                <a:spcPts val="0"/>
              </a:spcAft>
              <a:buClr>
                <a:schemeClr val="lt1"/>
              </a:buClr>
              <a:buSzPts val="3400"/>
              <a:buFont typeface="Century Gothic"/>
              <a:buNone/>
            </a:pPr>
            <a:r>
              <a:rPr lang="en-US" sz="2000"/>
              <a:t>Chevrolet and Ford are the most common used cars available in US</a:t>
            </a:r>
            <a:endParaRPr sz="2000"/>
          </a:p>
        </p:txBody>
      </p:sp>
      <p:sp>
        <p:nvSpPr>
          <p:cNvPr id="273" name="Google Shape;273;p27"/>
          <p:cNvSpPr/>
          <p:nvPr/>
        </p:nvSpPr>
        <p:spPr>
          <a:xfrm>
            <a:off x="4059934" y="0"/>
            <a:ext cx="813206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74" name="Google Shape;274;p27"/>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275" name="Google Shape;275;p27"/>
          <p:cNvSpPr/>
          <p:nvPr/>
        </p:nvSpPr>
        <p:spPr>
          <a:xfrm flipH="1" rot="5400000">
            <a:off x="894905" y="3195750"/>
            <a:ext cx="6858000" cy="466500"/>
          </a:xfrm>
          <a:prstGeom prst="rect">
            <a:avLst/>
          </a:prstGeom>
          <a:gradFill>
            <a:gsLst>
              <a:gs pos="0">
                <a:srgbClr val="363D46">
                  <a:alpha val="0"/>
                </a:srgbClr>
              </a:gs>
              <a:gs pos="100000">
                <a:srgbClr val="282D34"/>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entury Gothic"/>
              <a:ea typeface="Century Gothic"/>
              <a:cs typeface="Century Gothic"/>
              <a:sym typeface="Century Gothic"/>
            </a:endParaRPr>
          </a:p>
        </p:txBody>
      </p:sp>
      <p:pic>
        <p:nvPicPr>
          <p:cNvPr id="276" name="Google Shape;276;p27"/>
          <p:cNvPicPr preferRelativeResize="0"/>
          <p:nvPr/>
        </p:nvPicPr>
        <p:blipFill rotWithShape="1">
          <a:blip r:embed="rId4">
            <a:alphaModFix/>
          </a:blip>
          <a:srcRect b="0" l="0" r="0" t="0"/>
          <a:stretch/>
        </p:blipFill>
        <p:spPr>
          <a:xfrm>
            <a:off x="4143573" y="0"/>
            <a:ext cx="7964827" cy="6857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